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7" r:id="rId2"/>
    <p:sldId id="260" r:id="rId3"/>
    <p:sldId id="261" r:id="rId4"/>
    <p:sldId id="262" r:id="rId5"/>
    <p:sldId id="282" r:id="rId6"/>
    <p:sldId id="263" r:id="rId7"/>
    <p:sldId id="264" r:id="rId8"/>
    <p:sldId id="265" r:id="rId9"/>
    <p:sldId id="266" r:id="rId10"/>
    <p:sldId id="267" r:id="rId11"/>
    <p:sldId id="268" r:id="rId12"/>
    <p:sldId id="269" r:id="rId13"/>
    <p:sldId id="271" r:id="rId14"/>
    <p:sldId id="270" r:id="rId15"/>
    <p:sldId id="258" r:id="rId16"/>
    <p:sldId id="272" r:id="rId17"/>
    <p:sldId id="273" r:id="rId18"/>
    <p:sldId id="274" r:id="rId19"/>
    <p:sldId id="275" r:id="rId20"/>
    <p:sldId id="276" r:id="rId21"/>
    <p:sldId id="277" r:id="rId22"/>
    <p:sldId id="281" r:id="rId23"/>
    <p:sldId id="278" r:id="rId24"/>
    <p:sldId id="279" r:id="rId25"/>
    <p:sldId id="28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p:restoredTop sz="89910"/>
  </p:normalViewPr>
  <p:slideViewPr>
    <p:cSldViewPr snapToGrid="0">
      <p:cViewPr varScale="1">
        <p:scale>
          <a:sx n="103" d="100"/>
          <a:sy n="103" d="100"/>
        </p:scale>
        <p:origin x="1504" y="184"/>
      </p:cViewPr>
      <p:guideLst/>
    </p:cSldViewPr>
  </p:slideViewPr>
  <p:outlineViewPr>
    <p:cViewPr>
      <p:scale>
        <a:sx n="33" d="100"/>
        <a:sy n="33" d="100"/>
      </p:scale>
      <p:origin x="0" y="-2744"/>
    </p:cViewPr>
  </p:outlineViewPr>
  <p:notesTextViewPr>
    <p:cViewPr>
      <p:scale>
        <a:sx n="1" d="1"/>
        <a:sy n="1" d="1"/>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ADED-620D-D24E-82E2-96F000A12D1D}" type="datetimeFigureOut">
              <a:rPr lang="en-CN" smtClean="0"/>
              <a:t>2023/10/7</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FB5-1F09-5546-B530-97D4A6D60E74}" type="slidenum">
              <a:rPr lang="en-CN" smtClean="0"/>
              <a:t>‹#›</a:t>
            </a:fld>
            <a:endParaRPr lang="en-CN"/>
          </a:p>
        </p:txBody>
      </p:sp>
    </p:spTree>
    <p:extLst>
      <p:ext uri="{BB962C8B-B14F-4D97-AF65-F5344CB8AC3E}">
        <p14:creationId xmlns:p14="http://schemas.microsoft.com/office/powerpoint/2010/main" val="240655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a:t>
            </a:fld>
            <a:endParaRPr lang="en-CN"/>
          </a:p>
        </p:txBody>
      </p:sp>
    </p:spTree>
    <p:extLst>
      <p:ext uri="{BB962C8B-B14F-4D97-AF65-F5344CB8AC3E}">
        <p14:creationId xmlns:p14="http://schemas.microsoft.com/office/powerpoint/2010/main" val="166830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Solve[a x^4 + b x^2 + c x + d == 0, x] // </a:t>
            </a:r>
            <a:r>
              <a:rPr kumimoji="1" lang="en-US" altLang="zh-CN" dirty="0" err="1"/>
              <a:t>ToRadicals</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10</a:t>
            </a:fld>
            <a:endParaRPr lang="en-CN"/>
          </a:p>
        </p:txBody>
      </p:sp>
    </p:spTree>
    <p:extLst>
      <p:ext uri="{BB962C8B-B14F-4D97-AF65-F5344CB8AC3E}">
        <p14:creationId xmlns:p14="http://schemas.microsoft.com/office/powerpoint/2010/main" val="3585465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Limit[(Sum[1/k, {k, 1, n}]), n -&gt; Infinity]</a:t>
            </a:r>
            <a:endParaRPr kumimoji="1" lang="zh-CN" altLang="en-US" dirty="0"/>
          </a:p>
          <a:p>
            <a:endParaRPr kumimoji="1" lang="en-US" altLang="zh-CN" dirty="0"/>
          </a:p>
          <a:p>
            <a:r>
              <a:rPr kumimoji="1" lang="en-US" altLang="zh-CN" dirty="0"/>
              <a:t>Limit[(Sum[1/k, {k, 1, n}] - </a:t>
            </a:r>
            <a:r>
              <a:rPr kumimoji="1" lang="en-US" altLang="zh-CN" dirty="0" err="1"/>
              <a:t>Log@n</a:t>
            </a:r>
            <a:r>
              <a:rPr kumimoji="1" lang="en-US" altLang="zh-CN" dirty="0"/>
              <a:t>), n -&gt; Infinity]</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11</a:t>
            </a:fld>
            <a:endParaRPr lang="en-CN"/>
          </a:p>
        </p:txBody>
      </p:sp>
    </p:spTree>
    <p:extLst>
      <p:ext uri="{BB962C8B-B14F-4D97-AF65-F5344CB8AC3E}">
        <p14:creationId xmlns:p14="http://schemas.microsoft.com/office/powerpoint/2010/main" val="4192072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Courier New" panose="02070309020205020404" pitchFamily="49" charset="0"/>
              </a:rPr>
              <a:t>fb[n_] := fb[n] = fb[n - 1] + fb[n - 2];</a:t>
            </a:r>
          </a:p>
          <a:p>
            <a:endParaRPr kumimoji="1" lang="en-US" altLang="zh-CN" b="0" i="0" dirty="0">
              <a:effectLst/>
              <a:latin typeface="Courier New" panose="02070309020205020404" pitchFamily="49" charset="0"/>
            </a:endParaRPr>
          </a:p>
          <a:p>
            <a:r>
              <a:rPr lang="en-US" b="0" i="0" dirty="0">
                <a:effectLst/>
                <a:latin typeface="Courier New" panose="02070309020205020404" pitchFamily="49" charset="0"/>
              </a:rPr>
              <a:t>f[x_, y_] := x + y /; (x ~ Element ~ Reals &amp;&amp; y ~ Element ~ Reals)</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12</a:t>
            </a:fld>
            <a:endParaRPr lang="en-CN"/>
          </a:p>
        </p:txBody>
      </p:sp>
    </p:spTree>
    <p:extLst>
      <p:ext uri="{BB962C8B-B14F-4D97-AF65-F5344CB8AC3E}">
        <p14:creationId xmlns:p14="http://schemas.microsoft.com/office/powerpoint/2010/main" val="298116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21212"/>
                </a:solidFill>
                <a:effectLst/>
                <a:latin typeface="Menlo" panose="020B0609030804020204" pitchFamily="49" charset="0"/>
              </a:rPr>
              <a:t>A = {-a, 0}; B = {a, 0}; G = {0, 1}; Solve[{(G - A).(B - G) == 8, a &gt; 1}]</a:t>
            </a:r>
          </a:p>
          <a:p>
            <a:endParaRPr lang="en-US" b="0" i="0" dirty="0">
              <a:solidFill>
                <a:srgbClr val="121212"/>
              </a:solidFill>
              <a:effectLst/>
              <a:latin typeface="Menlo" panose="020B0609030804020204" pitchFamily="49" charset="0"/>
            </a:endParaRPr>
          </a:p>
          <a:p>
            <a:r>
              <a:rPr lang="en-US" dirty="0" err="1"/>
              <a:t>lineq</a:t>
            </a:r>
            <a:r>
              <a:rPr lang="en-US" dirty="0"/>
              <a:t>[{x1_, y1_}, {x2_, y2_}] := </a:t>
            </a:r>
            <a:r>
              <a:rPr lang="en-US" dirty="0" err="1"/>
              <a:t>FullSimplify</a:t>
            </a:r>
            <a:r>
              <a:rPr lang="en-US" dirty="0"/>
              <a:t>[(y - y1)*(x2 - x1) - (x - x1)*(y2 - y1) == 0]; </a:t>
            </a:r>
          </a:p>
          <a:p>
            <a:r>
              <a:rPr lang="en-US" dirty="0"/>
              <a:t>a = 3; P = {6, p}; c = {x, y} /. </a:t>
            </a:r>
            <a:r>
              <a:rPr lang="en-US" dirty="0" err="1"/>
              <a:t>First@Solve</a:t>
            </a:r>
            <a:r>
              <a:rPr lang="en-US" dirty="0"/>
              <a:t>[{x^2/9 + y^2 == 1, </a:t>
            </a:r>
            <a:r>
              <a:rPr lang="en-US" dirty="0" err="1"/>
              <a:t>lineq</a:t>
            </a:r>
            <a:r>
              <a:rPr lang="en-US" dirty="0"/>
              <a:t>[P, A], y != 0}, {x, y}]; </a:t>
            </a:r>
          </a:p>
          <a:p>
            <a:r>
              <a:rPr lang="en-US" dirty="0"/>
              <a:t>d = {x, y} /. </a:t>
            </a:r>
            <a:r>
              <a:rPr lang="en-US" dirty="0" err="1"/>
              <a:t>First@Solve</a:t>
            </a:r>
            <a:r>
              <a:rPr lang="en-US" dirty="0"/>
              <a:t>[{x^2/9 + y^2 == 1, </a:t>
            </a:r>
            <a:r>
              <a:rPr lang="en-US" dirty="0" err="1"/>
              <a:t>lineq</a:t>
            </a:r>
            <a:r>
              <a:rPr lang="en-US" dirty="0"/>
              <a:t>[P, B], y != 0}, {x, y}]; </a:t>
            </a:r>
          </a:p>
          <a:p>
            <a:r>
              <a:rPr lang="en-US" dirty="0" err="1"/>
              <a:t>lineq</a:t>
            </a:r>
            <a:r>
              <a:rPr lang="en-US" dirty="0"/>
              <a:t>[c, d]</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14</a:t>
            </a:fld>
            <a:endParaRPr lang="en-CN"/>
          </a:p>
        </p:txBody>
      </p:sp>
    </p:spTree>
    <p:extLst>
      <p:ext uri="{BB962C8B-B14F-4D97-AF65-F5344CB8AC3E}">
        <p14:creationId xmlns:p14="http://schemas.microsoft.com/office/powerpoint/2010/main" val="2997123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16</a:t>
            </a:fld>
            <a:endParaRPr lang="en-CN"/>
          </a:p>
        </p:txBody>
      </p:sp>
    </p:spTree>
    <p:extLst>
      <p:ext uri="{BB962C8B-B14F-4D97-AF65-F5344CB8AC3E}">
        <p14:creationId xmlns:p14="http://schemas.microsoft.com/office/powerpoint/2010/main" val="2816862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22</a:t>
            </a:fld>
            <a:endParaRPr lang="en-CN"/>
          </a:p>
        </p:txBody>
      </p:sp>
    </p:spTree>
    <p:extLst>
      <p:ext uri="{BB962C8B-B14F-4D97-AF65-F5344CB8AC3E}">
        <p14:creationId xmlns:p14="http://schemas.microsoft.com/office/powerpoint/2010/main" val="633234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C0665E-4C97-DD5C-9F74-4CAB45DD1436}"/>
              </a:ext>
            </a:extLst>
          </p:cNvPr>
          <p:cNvSpPr/>
          <p:nvPr userDrawn="1"/>
        </p:nvSpPr>
        <p:spPr>
          <a:xfrm>
            <a:off x="0" y="6357498"/>
            <a:ext cx="9144000" cy="5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Slide Number Placeholder 5"/>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7" name="Title Placeholder 1">
            <a:extLst>
              <a:ext uri="{FF2B5EF4-FFF2-40B4-BE49-F238E27FC236}">
                <a16:creationId xmlns:a16="http://schemas.microsoft.com/office/drawing/2014/main" id="{C9E48332-8D98-DD4C-F6E0-5BDDBF3C23A2}"/>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Box 4">
            <a:extLst>
              <a:ext uri="{FF2B5EF4-FFF2-40B4-BE49-F238E27FC236}">
                <a16:creationId xmlns:a16="http://schemas.microsoft.com/office/drawing/2014/main" id="{470F5545-C06D-875A-D9FE-2F277F7475DD}"/>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183255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12B84-65C8-B39D-05A1-744F1AF5867B}"/>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Slide Number Placeholder 5">
            <a:extLst>
              <a:ext uri="{FF2B5EF4-FFF2-40B4-BE49-F238E27FC236}">
                <a16:creationId xmlns:a16="http://schemas.microsoft.com/office/drawing/2014/main" id="{BB4F0242-1BC7-759B-BEF6-F01B80F2340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4" name="Title Placeholder 1">
            <a:extLst>
              <a:ext uri="{FF2B5EF4-FFF2-40B4-BE49-F238E27FC236}">
                <a16:creationId xmlns:a16="http://schemas.microsoft.com/office/drawing/2014/main" id="{ECB68314-CF70-722D-1662-AD4FF5F21CB1}"/>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Box 1">
            <a:extLst>
              <a:ext uri="{FF2B5EF4-FFF2-40B4-BE49-F238E27FC236}">
                <a16:creationId xmlns:a16="http://schemas.microsoft.com/office/drawing/2014/main" id="{31439C2E-3110-3290-EB86-B720E68D251C}"/>
              </a:ext>
            </a:extLst>
          </p:cNvPr>
          <p:cNvSpPr txBox="1"/>
          <p:nvPr userDrawn="1"/>
        </p:nvSpPr>
        <p:spPr>
          <a:xfrm>
            <a:off x="92623" y="6420978"/>
            <a:ext cx="1569660"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endParaRPr kumimoji="1" lang="zh-CN" altLang="en-US" dirty="0">
              <a:solidFill>
                <a:schemeClr val="bg1"/>
              </a:solidFill>
            </a:endParaRPr>
          </a:p>
        </p:txBody>
      </p:sp>
    </p:spTree>
    <p:extLst>
      <p:ext uri="{BB962C8B-B14F-4D97-AF65-F5344CB8AC3E}">
        <p14:creationId xmlns:p14="http://schemas.microsoft.com/office/powerpoint/2010/main" val="245679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154669-4C97-982E-AB83-84CB259F3476}"/>
              </a:ext>
            </a:extLst>
          </p:cNvPr>
          <p:cNvSpPr txBox="1"/>
          <p:nvPr userDrawn="1"/>
        </p:nvSpPr>
        <p:spPr>
          <a:xfrm>
            <a:off x="5225085" y="906385"/>
            <a:ext cx="1928657" cy="830997"/>
          </a:xfrm>
          <a:prstGeom prst="rect">
            <a:avLst/>
          </a:prstGeom>
          <a:noFill/>
        </p:spPr>
        <p:txBody>
          <a:bodyPr wrap="square" rtlCol="0">
            <a:spAutoFit/>
          </a:bodyPr>
          <a:lstStyle/>
          <a:p>
            <a:pPr algn="r"/>
            <a:r>
              <a:rPr kumimoji="1" lang="en-US" altLang="zh-CN" sz="4800" dirty="0"/>
              <a:t>Topic</a:t>
            </a:r>
            <a:endParaRPr kumimoji="1" lang="zh-CN" altLang="en-US" sz="4800" dirty="0"/>
          </a:p>
        </p:txBody>
      </p:sp>
      <p:sp>
        <p:nvSpPr>
          <p:cNvPr id="14" name="Rectangle 13">
            <a:extLst>
              <a:ext uri="{FF2B5EF4-FFF2-40B4-BE49-F238E27FC236}">
                <a16:creationId xmlns:a16="http://schemas.microsoft.com/office/drawing/2014/main" id="{A7C9A9E3-AB0B-CB09-41BC-50D7E9B5AEE3}"/>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Slide Number Placeholder 5">
            <a:extLst>
              <a:ext uri="{FF2B5EF4-FFF2-40B4-BE49-F238E27FC236}">
                <a16:creationId xmlns:a16="http://schemas.microsoft.com/office/drawing/2014/main" id="{DC766D62-AC52-5AA7-0566-BF3E65E9CCB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17" name="Text Placeholder 16">
            <a:extLst>
              <a:ext uri="{FF2B5EF4-FFF2-40B4-BE49-F238E27FC236}">
                <a16:creationId xmlns:a16="http://schemas.microsoft.com/office/drawing/2014/main" id="{A759288E-DB09-2655-1E15-9C2FB1B88339}"/>
              </a:ext>
            </a:extLst>
          </p:cNvPr>
          <p:cNvSpPr>
            <a:spLocks noGrp="1"/>
          </p:cNvSpPr>
          <p:nvPr>
            <p:ph type="body" sz="quarter" idx="13" hasCustomPrompt="1"/>
          </p:nvPr>
        </p:nvSpPr>
        <p:spPr>
          <a:xfrm>
            <a:off x="5497146" y="4234586"/>
            <a:ext cx="2893568" cy="341632"/>
          </a:xfrm>
          <a:prstGeom prst="rect">
            <a:avLst/>
          </a:prstGeom>
          <a:noFill/>
        </p:spPr>
        <p:txBody>
          <a:bodyPr wrap="square">
            <a:spAutoFit/>
          </a:bodyPr>
          <a:lstStyle>
            <a:lvl1pPr marL="0" indent="0" algn="r">
              <a:buNone/>
              <a:defRPr lang="en-US" altLang="zh-CN" sz="1800" b="0" i="1" smtClean="0">
                <a:solidFill>
                  <a:srgbClr val="5985A6"/>
                </a:solidFill>
                <a:effectLst/>
                <a:latin typeface="Crimson"/>
              </a:defRPr>
            </a:lvl1pPr>
            <a:lvl2pPr algn="r">
              <a:defRPr kumimoji="1" lang="en-US" altLang="zh-CN" sz="1800" b="0" i="1" kern="1200" dirty="0" smtClean="0">
                <a:solidFill>
                  <a:srgbClr val="5985A6"/>
                </a:solidFill>
                <a:effectLst/>
                <a:latin typeface="Crimson"/>
                <a:ea typeface="+mn-ea"/>
                <a:cs typeface="+mn-cs"/>
              </a:defRPr>
            </a:lvl2pPr>
            <a:lvl3pPr algn="r">
              <a:defRPr kumimoji="1" lang="en-US" altLang="zh-CN" sz="1800" b="0" i="1" kern="1200" dirty="0" smtClean="0">
                <a:solidFill>
                  <a:srgbClr val="5985A6"/>
                </a:solidFill>
                <a:effectLst/>
                <a:latin typeface="Crimson"/>
                <a:ea typeface="+mn-ea"/>
                <a:cs typeface="+mn-cs"/>
              </a:defRPr>
            </a:lvl3pPr>
            <a:lvl4pPr algn="r">
              <a:defRPr kumimoji="1" lang="en-US" altLang="zh-CN" sz="1800" b="0" i="1" kern="1200" dirty="0" smtClean="0">
                <a:solidFill>
                  <a:srgbClr val="5985A6"/>
                </a:solidFill>
                <a:effectLst/>
                <a:latin typeface="Crimson"/>
                <a:ea typeface="+mn-ea"/>
                <a:cs typeface="+mn-cs"/>
              </a:defRPr>
            </a:lvl4pPr>
            <a:lvl5pPr algn="r">
              <a:defRPr kumimoji="1" lang="zh-CN" altLang="en-US" sz="1800" b="0" i="1" kern="1200" dirty="0" smtClean="0">
                <a:solidFill>
                  <a:srgbClr val="5985A6"/>
                </a:solidFill>
                <a:effectLst/>
                <a:latin typeface="Crimson"/>
                <a:ea typeface="+mn-ea"/>
                <a:cs typeface="+mn-cs"/>
              </a:defRPr>
            </a:lvl5pPr>
          </a:lstStyle>
          <a:p>
            <a:pPr marL="0" lvl="0" algn="r" defTabSz="457200"/>
            <a:r>
              <a:rPr kumimoji="1" lang="en-US" altLang="zh-CN" dirty="0"/>
              <a:t>Saying</a:t>
            </a:r>
            <a:endParaRPr kumimoji="1" lang="zh-CN" altLang="en-US" dirty="0"/>
          </a:p>
        </p:txBody>
      </p:sp>
      <p:sp>
        <p:nvSpPr>
          <p:cNvPr id="21" name="Content Placeholder 20">
            <a:extLst>
              <a:ext uri="{FF2B5EF4-FFF2-40B4-BE49-F238E27FC236}">
                <a16:creationId xmlns:a16="http://schemas.microsoft.com/office/drawing/2014/main" id="{FA0F5803-39E1-A461-3C45-7FACBCA11FFD}"/>
              </a:ext>
            </a:extLst>
          </p:cNvPr>
          <p:cNvSpPr>
            <a:spLocks noGrp="1"/>
          </p:cNvSpPr>
          <p:nvPr>
            <p:ph sz="quarter" idx="14" hasCustomPrompt="1"/>
          </p:nvPr>
        </p:nvSpPr>
        <p:spPr>
          <a:xfrm>
            <a:off x="4663264" y="5597247"/>
            <a:ext cx="3727450" cy="292231"/>
          </a:xfrm>
          <a:prstGeom prst="rect">
            <a:avLst/>
          </a:prstGeom>
        </p:spPr>
        <p:txBody>
          <a:bodyPr/>
          <a:lstStyle>
            <a:lvl1pPr marL="0" indent="0" algn="r" defTabSz="457200" rtl="0" eaLnBrk="1" latinLnBrk="0" hangingPunct="1">
              <a:buNone/>
              <a:defRPr lang="en-US" altLang="zh-CN" sz="1800" b="0" i="0" kern="1200" dirty="0" smtClean="0">
                <a:solidFill>
                  <a:srgbClr val="7AA0B8"/>
                </a:solidFill>
                <a:effectLst/>
                <a:latin typeface="Crimson"/>
                <a:ea typeface="+mn-ea"/>
                <a:cs typeface="+mn-cs"/>
              </a:defRPr>
            </a:lvl1pPr>
            <a:lvl2pPr marL="0" indent="0" algn="r" defTabSz="457200" rtl="0" eaLnBrk="1" latinLnBrk="0" hangingPunct="1">
              <a:buNone/>
              <a:defRPr lang="en-US" altLang="zh-CN" sz="1800" b="0" i="0" kern="1200" dirty="0" smtClean="0">
                <a:solidFill>
                  <a:srgbClr val="7AA0B8"/>
                </a:solidFill>
                <a:effectLst/>
                <a:latin typeface="Crimson"/>
                <a:ea typeface="+mn-ea"/>
                <a:cs typeface="+mn-cs"/>
              </a:defRPr>
            </a:lvl2pPr>
            <a:lvl3pPr marL="0" indent="0" algn="r" defTabSz="457200" rtl="0" eaLnBrk="1" latinLnBrk="0" hangingPunct="1">
              <a:buNone/>
              <a:defRPr lang="en-US" altLang="zh-CN" sz="1800" b="0" i="0" kern="1200" dirty="0" smtClean="0">
                <a:solidFill>
                  <a:srgbClr val="7AA0B8"/>
                </a:solidFill>
                <a:effectLst/>
                <a:latin typeface="Crimson"/>
                <a:ea typeface="+mn-ea"/>
                <a:cs typeface="+mn-cs"/>
              </a:defRPr>
            </a:lvl3pPr>
            <a:lvl4pPr marL="0" indent="0" algn="r" defTabSz="457200" rtl="0" eaLnBrk="1" latinLnBrk="0" hangingPunct="1">
              <a:buNone/>
              <a:defRPr lang="en-US" altLang="zh-CN" sz="1800" b="0" i="0" kern="1200" dirty="0" smtClean="0">
                <a:solidFill>
                  <a:srgbClr val="7AA0B8"/>
                </a:solidFill>
                <a:effectLst/>
                <a:latin typeface="Crimson"/>
                <a:ea typeface="+mn-ea"/>
                <a:cs typeface="+mn-cs"/>
              </a:defRPr>
            </a:lvl4pPr>
            <a:lvl5pPr marL="0" indent="0" algn="r" defTabSz="457200" rtl="0" eaLnBrk="1" latinLnBrk="0" hangingPunct="1">
              <a:buNone/>
              <a:defRPr lang="en-US" altLang="zh-CN" sz="1800" b="0" i="0" kern="1200" dirty="0" smtClean="0">
                <a:solidFill>
                  <a:srgbClr val="7AA0B8"/>
                </a:solidFill>
                <a:effectLst/>
                <a:latin typeface="Crimson"/>
                <a:ea typeface="+mn-ea"/>
                <a:cs typeface="+mn-cs"/>
              </a:defRPr>
            </a:lvl5pPr>
          </a:lstStyle>
          <a:p>
            <a:pPr lvl="0"/>
            <a:r>
              <a:rPr kumimoji="1" lang="en-US" altLang="zh-CN" dirty="0"/>
              <a:t>Author</a:t>
            </a:r>
          </a:p>
        </p:txBody>
      </p:sp>
      <p:sp>
        <p:nvSpPr>
          <p:cNvPr id="23" name="Text Placeholder 22">
            <a:extLst>
              <a:ext uri="{FF2B5EF4-FFF2-40B4-BE49-F238E27FC236}">
                <a16:creationId xmlns:a16="http://schemas.microsoft.com/office/drawing/2014/main" id="{E97AAB65-812F-5398-A086-83F74695D481}"/>
              </a:ext>
            </a:extLst>
          </p:cNvPr>
          <p:cNvSpPr>
            <a:spLocks noGrp="1"/>
          </p:cNvSpPr>
          <p:nvPr>
            <p:ph type="body" sz="quarter" idx="15" hasCustomPrompt="1"/>
          </p:nvPr>
        </p:nvSpPr>
        <p:spPr>
          <a:xfrm>
            <a:off x="7219563" y="707053"/>
            <a:ext cx="1171401" cy="1214438"/>
          </a:xfrm>
          <a:prstGeom prst="rect">
            <a:avLst/>
          </a:prstGeom>
        </p:spPr>
        <p:txBody>
          <a:bodyPr/>
          <a:lstStyle>
            <a:lvl1pPr marL="0" indent="0" algn="r">
              <a:buNone/>
              <a:defRPr sz="8800"/>
            </a:lvl1pPr>
          </a:lstStyle>
          <a:p>
            <a:pPr lvl="0"/>
            <a:r>
              <a:rPr kumimoji="1" lang="en-US" altLang="zh-CN" dirty="0"/>
              <a:t>#</a:t>
            </a:r>
            <a:endParaRPr kumimoji="1" lang="zh-CN" altLang="en-US" dirty="0"/>
          </a:p>
        </p:txBody>
      </p:sp>
      <p:sp>
        <p:nvSpPr>
          <p:cNvPr id="25" name="Text Placeholder 24">
            <a:extLst>
              <a:ext uri="{FF2B5EF4-FFF2-40B4-BE49-F238E27FC236}">
                <a16:creationId xmlns:a16="http://schemas.microsoft.com/office/drawing/2014/main" id="{F0263DD0-9C33-4E69-5C5D-EF28EC54D3BE}"/>
              </a:ext>
            </a:extLst>
          </p:cNvPr>
          <p:cNvSpPr>
            <a:spLocks noGrp="1"/>
          </p:cNvSpPr>
          <p:nvPr>
            <p:ph type="body" sz="quarter" idx="16" hasCustomPrompt="1"/>
          </p:nvPr>
        </p:nvSpPr>
        <p:spPr>
          <a:xfrm>
            <a:off x="6189413" y="2249296"/>
            <a:ext cx="2201301" cy="914400"/>
          </a:xfrm>
          <a:prstGeom prst="rect">
            <a:avLst/>
          </a:prstGeom>
        </p:spPr>
        <p:txBody>
          <a:bodyPr/>
          <a:lstStyle>
            <a:lvl1pPr marL="0" indent="0" algn="r">
              <a:buNone/>
              <a:defRPr kumimoji="1" lang="zh-CN" altLang="en-US" sz="2400" kern="1200" dirty="0">
                <a:solidFill>
                  <a:schemeClr val="tx1"/>
                </a:solidFill>
                <a:latin typeface="+mn-lt"/>
                <a:ea typeface="+mn-ea"/>
                <a:cs typeface="+mn-cs"/>
              </a:defRPr>
            </a:lvl1pPr>
          </a:lstStyle>
          <a:p>
            <a:pPr lvl="0"/>
            <a:r>
              <a:rPr kumimoji="1" lang="en-US" altLang="zh-CN" dirty="0"/>
              <a:t>Sec</a:t>
            </a:r>
            <a:r>
              <a:rPr kumimoji="1" lang="zh-CN" altLang="en-US" dirty="0"/>
              <a:t> </a:t>
            </a:r>
            <a:r>
              <a:rPr kumimoji="1" lang="en-US" altLang="zh-CN" dirty="0"/>
              <a:t>title</a:t>
            </a:r>
            <a:endParaRPr kumimoji="1" lang="zh-CN" altLang="en-US" dirty="0"/>
          </a:p>
        </p:txBody>
      </p:sp>
      <p:sp>
        <p:nvSpPr>
          <p:cNvPr id="9" name="TextBox 8">
            <a:extLst>
              <a:ext uri="{FF2B5EF4-FFF2-40B4-BE49-F238E27FC236}">
                <a16:creationId xmlns:a16="http://schemas.microsoft.com/office/drawing/2014/main" id="{383310B4-49BD-F2AE-AC41-F25CD3274A55}"/>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2412999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0FAB-176C-8449-8796-69F8D9C85B57}" type="datetime1">
              <a:rPr lang="en-US" smtClean="0"/>
              <a:t>10/7/23</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4655-5D53-B746-8252-3F5A598C52D3}" type="slidenum">
              <a:rPr lang="en-CN" smtClean="0"/>
              <a:t>‹#›</a:t>
            </a:fld>
            <a:endParaRPr lang="en-CN"/>
          </a:p>
        </p:txBody>
      </p:sp>
    </p:spTree>
    <p:extLst>
      <p:ext uri="{BB962C8B-B14F-4D97-AF65-F5344CB8AC3E}">
        <p14:creationId xmlns:p14="http://schemas.microsoft.com/office/powerpoint/2010/main" val="184743043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zhuanlan.zhihu.com/p/15875383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zhuanlan.zhihu.com/p/531438088"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jyywiki.cn/OS/2023/build/lect1.ipynb.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p.weixin.qq.com/s/9x1WZSi-thcBSsfIK8HuG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bilibili.com/video/BV1CS4y147H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github.com/InnocentFIVE/Manual-for-the-first-year-student-who-study-MATH.PHYSICS" TargetMode="External"/><Relationship Id="rId7" Type="http://schemas.openxmlformats.org/officeDocument/2006/relationships/image" Target="../media/image28.png"/><Relationship Id="rId2" Type="http://schemas.openxmlformats.org/officeDocument/2006/relationships/hyperlink" Target="https://www.wolfram.com/language/fast-introduction-for-programmers/zh/"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space.bilibili.com/509086270" TargetMode="External"/><Relationship Id="rId4" Type="http://schemas.openxmlformats.org/officeDocument/2006/relationships/hyperlink" Target="https://www.bilibili.com/video/BV1CS4y147HV"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6356FC9-15F2-DB6E-7773-BC08C3EAC99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8820" y="1552484"/>
            <a:ext cx="3499650" cy="19655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5386038" y="2194560"/>
            <a:ext cx="3004925" cy="1323439"/>
          </a:xfrm>
          <a:prstGeom prst="rect">
            <a:avLst/>
          </a:prstGeom>
          <a:noFill/>
        </p:spPr>
        <p:txBody>
          <a:bodyPr wrap="square" rtlCol="0">
            <a:spAutoFit/>
          </a:bodyPr>
          <a:lstStyle/>
          <a:p>
            <a:pPr algn="r"/>
            <a:r>
              <a:rPr kumimoji="1" lang="zh-CN" altLang="en-US" sz="4000" dirty="0"/>
              <a:t>使用计算机解高考题</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Intro</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1020590"/>
            <a:chOff x="-1044259" y="2967636"/>
            <a:chExt cx="7907638" cy="1020590"/>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646331"/>
            </a:xfrm>
            <a:prstGeom prst="rect">
              <a:avLst/>
            </a:prstGeom>
            <a:noFill/>
          </p:spPr>
          <p:txBody>
            <a:bodyPr wrap="square">
              <a:spAutoFit/>
            </a:bodyPr>
            <a:lstStyle/>
            <a:p>
              <a:pPr algn="r"/>
              <a:r>
                <a:rPr lang="en-US" b="0" i="1" dirty="0">
                  <a:solidFill>
                    <a:srgbClr val="5985A6"/>
                  </a:solidFill>
                  <a:effectLst/>
                  <a:latin typeface="Crimson"/>
                </a:rPr>
                <a:t>The enjoyment of one's tools is an essential ingredient of successful work</a:t>
              </a:r>
              <a:r>
                <a:rPr lang="en-US" altLang="zh-CN" i="1" dirty="0">
                  <a:solidFill>
                    <a:srgbClr val="5985A6"/>
                  </a:solidFill>
                  <a:latin typeface="Crimson"/>
                </a:rPr>
                <a:t>.</a:t>
              </a: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3341895"/>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8" name="Picture 7">
            <a:extLst>
              <a:ext uri="{FF2B5EF4-FFF2-40B4-BE49-F238E27FC236}">
                <a16:creationId xmlns:a16="http://schemas.microsoft.com/office/drawing/2014/main" id="{68DC8424-DFEB-DB2C-C514-F6EB8C9DF84A}"/>
              </a:ext>
            </a:extLst>
          </p:cNvPr>
          <p:cNvPicPr>
            <a:picLocks noChangeAspect="1"/>
          </p:cNvPicPr>
          <p:nvPr/>
        </p:nvPicPr>
        <p:blipFill>
          <a:blip r:embed="rId4">
            <a:clrChange>
              <a:clrFrom>
                <a:srgbClr val="FFFFFF"/>
              </a:clrFrom>
              <a:clrTo>
                <a:srgbClr val="FFFFFF">
                  <a:alpha val="0"/>
                </a:srgbClr>
              </a:clrTo>
            </a:clrChange>
            <a:alphaModFix amt="56000"/>
          </a:blip>
          <a:stretch>
            <a:fillRect/>
          </a:stretch>
        </p:blipFill>
        <p:spPr>
          <a:xfrm>
            <a:off x="1747158" y="1180639"/>
            <a:ext cx="2465614" cy="2504751"/>
          </a:xfrm>
          <a:prstGeom prst="rect">
            <a:avLst/>
          </a:prstGeom>
        </p:spPr>
      </p:pic>
      <p:pic>
        <p:nvPicPr>
          <p:cNvPr id="12" name="Picture 11">
            <a:extLst>
              <a:ext uri="{FF2B5EF4-FFF2-40B4-BE49-F238E27FC236}">
                <a16:creationId xmlns:a16="http://schemas.microsoft.com/office/drawing/2014/main" id="{DD861D46-5263-F9D2-5895-7ECAC76126D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99755" y="1391983"/>
            <a:ext cx="947154" cy="488532"/>
          </a:xfrm>
          <a:prstGeom prst="rect">
            <a:avLst/>
          </a:prstGeom>
        </p:spPr>
      </p:pic>
      <p:sp>
        <p:nvSpPr>
          <p:cNvPr id="13" name="TextBox 12">
            <a:extLst>
              <a:ext uri="{FF2B5EF4-FFF2-40B4-BE49-F238E27FC236}">
                <a16:creationId xmlns:a16="http://schemas.microsoft.com/office/drawing/2014/main" id="{82E35139-6C82-4C58-0DEE-DCAAE8C58A61}"/>
              </a:ext>
            </a:extLst>
          </p:cNvPr>
          <p:cNvSpPr txBox="1"/>
          <p:nvPr/>
        </p:nvSpPr>
        <p:spPr>
          <a:xfrm>
            <a:off x="2380793" y="3140701"/>
            <a:ext cx="2563522" cy="461665"/>
          </a:xfrm>
          <a:prstGeom prst="rect">
            <a:avLst/>
          </a:prstGeom>
          <a:noFill/>
        </p:spPr>
        <p:txBody>
          <a:bodyPr wrap="none" rtlCol="0">
            <a:spAutoFit/>
          </a:bodyPr>
          <a:lstStyle/>
          <a:p>
            <a:pPr algn="l"/>
            <a:r>
              <a:rPr kumimoji="1" lang="en-US" altLang="zh-CN" sz="2400" dirty="0">
                <a:solidFill>
                  <a:schemeClr val="bg2">
                    <a:lumMod val="75000"/>
                  </a:schemeClr>
                </a:solidFill>
                <a:latin typeface="Consolas" panose="020B0609020204030204" pitchFamily="49" charset="0"/>
                <a:cs typeface="Consolas" panose="020B0609020204030204" pitchFamily="49" charset="0"/>
              </a:rPr>
              <a:t>head[contents]</a:t>
            </a:r>
            <a:endParaRPr kumimoji="1" lang="zh-CN" altLang="en-US" sz="2400" dirty="0">
              <a:solidFill>
                <a:schemeClr val="bg2">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125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F29F3-D36A-27E9-F1F1-AEDC7117D445}"/>
              </a:ext>
            </a:extLst>
          </p:cNvPr>
          <p:cNvSpPr>
            <a:spLocks noGrp="1"/>
          </p:cNvSpPr>
          <p:nvPr>
            <p:ph type="sldNum" sz="quarter" idx="12"/>
          </p:nvPr>
        </p:nvSpPr>
        <p:spPr/>
        <p:txBody>
          <a:bodyPr/>
          <a:lstStyle/>
          <a:p>
            <a:fld id="{7A304655-5D53-B746-8252-3F5A598C52D3}" type="slidenum">
              <a:rPr lang="en-CN" smtClean="0"/>
              <a:pPr/>
              <a:t>10</a:t>
            </a:fld>
            <a:endParaRPr lang="en-CN"/>
          </a:p>
        </p:txBody>
      </p:sp>
      <p:sp>
        <p:nvSpPr>
          <p:cNvPr id="3" name="Title 2">
            <a:extLst>
              <a:ext uri="{FF2B5EF4-FFF2-40B4-BE49-F238E27FC236}">
                <a16:creationId xmlns:a16="http://schemas.microsoft.com/office/drawing/2014/main" id="{2C1E8F88-00AD-D517-FD2C-CECDFDEBB738}"/>
              </a:ext>
            </a:extLst>
          </p:cNvPr>
          <p:cNvSpPr>
            <a:spLocks noGrp="1"/>
          </p:cNvSpPr>
          <p:nvPr>
            <p:ph type="title"/>
          </p:nvPr>
        </p:nvSpPr>
        <p:spPr/>
        <p:txBody>
          <a:bodyPr/>
          <a:lstStyle/>
          <a:p>
            <a:r>
              <a:rPr kumimoji="1" lang="zh-CN" altLang="en-US" dirty="0"/>
              <a:t>解方程</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E70AE848-A0AB-0DCD-4645-E4A297883E75}"/>
                  </a:ext>
                </a:extLst>
              </p:cNvPr>
              <p:cNvSpPr/>
              <p:nvPr/>
            </p:nvSpPr>
            <p:spPr>
              <a:xfrm>
                <a:off x="726920" y="125909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3.</a:t>
                </a:r>
                <a:r>
                  <a:rPr kumimoji="1" lang="zh-CN" altLang="en-US" sz="2400" dirty="0">
                    <a:latin typeface="FangSong" panose="02010609060101010101" pitchFamily="49" charset="-122"/>
                    <a:ea typeface="FangSong" panose="02010609060101010101" pitchFamily="49" charset="-122"/>
                  </a:rPr>
                  <a:t> 解方程</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14:m>
                  <m:oMath xmlns:m="http://schemas.openxmlformats.org/officeDocument/2006/math">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3</m:t>
                        </m:r>
                      </m:sup>
                    </m:sSup>
                    <m:r>
                      <a:rPr kumimoji="1" lang="en-US" altLang="zh-CN" sz="2400" b="0" i="1" smtClean="0">
                        <a:latin typeface="Cambria Math" panose="02040503050406030204" pitchFamily="18" charset="0"/>
                        <a:ea typeface="FangSong" panose="02010609060101010101" pitchFamily="49" charset="-122"/>
                      </a:rPr>
                      <m:t>+4</m:t>
                    </m:r>
                    <m:r>
                      <a:rPr kumimoji="1" lang="en-US" altLang="zh-CN" sz="2400" b="0" i="1" smtClean="0">
                        <a:latin typeface="Cambria Math" panose="02040503050406030204" pitchFamily="18" charset="0"/>
                        <a:ea typeface="FangSong" panose="02010609060101010101" pitchFamily="49" charset="-122"/>
                      </a:rPr>
                      <m:t>𝑥</m:t>
                    </m:r>
                    <m:r>
                      <a:rPr kumimoji="1" lang="en-US" altLang="zh-CN" sz="2400" b="0" i="1" smtClean="0">
                        <a:latin typeface="Cambria Math" panose="02040503050406030204" pitchFamily="18" charset="0"/>
                        <a:ea typeface="FangSong" panose="02010609060101010101" pitchFamily="49" charset="-122"/>
                      </a:rPr>
                      <m:t>−4=0</m:t>
                    </m:r>
                  </m:oMath>
                </a14:m>
                <a:endParaRPr kumimoji="1" lang="zh-CN" altLang="en-US" sz="2400" dirty="0">
                  <a:latin typeface="FangSong" panose="02010609060101010101" pitchFamily="49" charset="-122"/>
                  <a:ea typeface="FangSong" panose="02010609060101010101" pitchFamily="49" charset="-122"/>
                </a:endParaRPr>
              </a:p>
            </p:txBody>
          </p:sp>
        </mc:Choice>
        <mc:Fallback xmlns="">
          <p:sp>
            <p:nvSpPr>
              <p:cNvPr id="4" name="Rounded Rectangle 3">
                <a:extLst>
                  <a:ext uri="{FF2B5EF4-FFF2-40B4-BE49-F238E27FC236}">
                    <a16:creationId xmlns:a16="http://schemas.microsoft.com/office/drawing/2014/main" id="{E70AE848-A0AB-0DCD-4645-E4A297883E75}"/>
                  </a:ext>
                </a:extLst>
              </p:cNvPr>
              <p:cNvSpPr>
                <a:spLocks noRot="1" noChangeAspect="1" noMove="1" noResize="1" noEditPoints="1" noAdjustHandles="1" noChangeArrowheads="1" noChangeShapeType="1" noTextEdit="1"/>
              </p:cNvSpPr>
              <p:nvPr/>
            </p:nvSpPr>
            <p:spPr>
              <a:xfrm>
                <a:off x="726920" y="1259099"/>
                <a:ext cx="7690160" cy="675397"/>
              </a:xfrm>
              <a:prstGeom prst="roundRect">
                <a:avLst/>
              </a:prstGeom>
              <a:blipFill>
                <a:blip r:embed="rId3"/>
                <a:stretch>
                  <a:fillRect l="-658" t="-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34749C5E-BE2B-B328-0B4A-91786E7C05D2}"/>
                  </a:ext>
                </a:extLst>
              </p:cNvPr>
              <p:cNvSpPr/>
              <p:nvPr/>
            </p:nvSpPr>
            <p:spPr>
              <a:xfrm>
                <a:off x="726920" y="235047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3’.</a:t>
                </a:r>
                <a:r>
                  <a:rPr kumimoji="1" lang="zh-CN" altLang="en-US" sz="2400" dirty="0">
                    <a:latin typeface="FangSong" panose="02010609060101010101" pitchFamily="49" charset="-122"/>
                    <a:ea typeface="FangSong" panose="02010609060101010101" pitchFamily="49" charset="-122"/>
                  </a:rPr>
                  <a:t> 解方程</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14:m>
                  <m:oMath xmlns:m="http://schemas.openxmlformats.org/officeDocument/2006/math">
                    <m:r>
                      <a:rPr kumimoji="1" lang="en-US" altLang="zh-CN" sz="2400" i="1">
                        <a:latin typeface="Cambria Math" panose="02040503050406030204" pitchFamily="18" charset="0"/>
                        <a:ea typeface="FangSong" panose="02010609060101010101" pitchFamily="49" charset="-122"/>
                      </a:rPr>
                      <m:t>𝑎</m:t>
                    </m:r>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3</m:t>
                        </m:r>
                      </m:sup>
                    </m:sSup>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𝑏</m:t>
                    </m:r>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2</m:t>
                        </m:r>
                      </m:sup>
                    </m:sSup>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𝑐𝑥</m:t>
                    </m:r>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𝑑</m:t>
                    </m:r>
                    <m:r>
                      <a:rPr kumimoji="1" lang="en-US" altLang="zh-CN" sz="2400" b="0" i="1" smtClean="0">
                        <a:latin typeface="Cambria Math" panose="02040503050406030204" pitchFamily="18" charset="0"/>
                        <a:ea typeface="FangSong" panose="02010609060101010101" pitchFamily="49" charset="-122"/>
                      </a:rPr>
                      <m:t>=0</m:t>
                    </m:r>
                  </m:oMath>
                </a14:m>
                <a:endParaRPr kumimoji="1" lang="zh-CN" altLang="en-US" sz="2400" dirty="0">
                  <a:latin typeface="FangSong" panose="02010609060101010101" pitchFamily="49" charset="-122"/>
                  <a:ea typeface="FangSong" panose="02010609060101010101" pitchFamily="49" charset="-122"/>
                </a:endParaRPr>
              </a:p>
            </p:txBody>
          </p:sp>
        </mc:Choice>
        <mc:Fallback xmlns="">
          <p:sp>
            <p:nvSpPr>
              <p:cNvPr id="5" name="Rounded Rectangle 4">
                <a:extLst>
                  <a:ext uri="{FF2B5EF4-FFF2-40B4-BE49-F238E27FC236}">
                    <a16:creationId xmlns:a16="http://schemas.microsoft.com/office/drawing/2014/main" id="{34749C5E-BE2B-B328-0B4A-91786E7C05D2}"/>
                  </a:ext>
                </a:extLst>
              </p:cNvPr>
              <p:cNvSpPr>
                <a:spLocks noRot="1" noChangeAspect="1" noMove="1" noResize="1" noEditPoints="1" noAdjustHandles="1" noChangeArrowheads="1" noChangeShapeType="1" noTextEdit="1"/>
              </p:cNvSpPr>
              <p:nvPr/>
            </p:nvSpPr>
            <p:spPr>
              <a:xfrm>
                <a:off x="726920" y="2350479"/>
                <a:ext cx="7690160" cy="675397"/>
              </a:xfrm>
              <a:prstGeom prst="roundRect">
                <a:avLst/>
              </a:prstGeom>
              <a:blipFill>
                <a:blip r:embed="rId4"/>
                <a:stretch>
                  <a:fillRect l="-658" t="-3636"/>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F56783B1-CB8A-025A-371F-C26012AA5604}"/>
              </a:ext>
            </a:extLst>
          </p:cNvPr>
          <p:cNvSpPr txBox="1"/>
          <p:nvPr/>
        </p:nvSpPr>
        <p:spPr>
          <a:xfrm>
            <a:off x="726920" y="3502022"/>
            <a:ext cx="4586064" cy="1200329"/>
          </a:xfrm>
          <a:prstGeom prst="rect">
            <a:avLst/>
          </a:prstGeom>
          <a:noFill/>
        </p:spPr>
        <p:txBody>
          <a:bodyPr wrap="none" rtlCol="0">
            <a:spAutoFit/>
          </a:bodyPr>
          <a:lstStyle/>
          <a:p>
            <a:pPr marL="342900" indent="-342900" algn="l">
              <a:buFont typeface="Arial" panose="020B0604020202020204" pitchFamily="34" charset="0"/>
              <a:buChar char="•"/>
            </a:pPr>
            <a:r>
              <a:rPr kumimoji="1" lang="en-US" altLang="zh-CN" sz="2400" dirty="0"/>
              <a:t>Solve</a:t>
            </a:r>
            <a:r>
              <a:rPr kumimoji="1" lang="zh-CN" altLang="en-US" sz="2400" dirty="0"/>
              <a:t> 解方程</a:t>
            </a:r>
            <a:endParaRPr kumimoji="1" lang="en-US" altLang="zh-CN" sz="2400" dirty="0"/>
          </a:p>
          <a:p>
            <a:pPr marL="342900" indent="-342900" algn="l">
              <a:buFont typeface="Arial" panose="020B0604020202020204" pitchFamily="34" charset="0"/>
              <a:buChar char="•"/>
            </a:pPr>
            <a:r>
              <a:rPr kumimoji="1" lang="zh-CN" altLang="en-US" sz="2400" dirty="0"/>
              <a:t>表示相等的条件使用 </a:t>
            </a:r>
            <a:r>
              <a:rPr kumimoji="1" lang="en-US" altLang="zh-CN" sz="2400" dirty="0"/>
              <a:t>“==”</a:t>
            </a:r>
          </a:p>
          <a:p>
            <a:pPr marL="342900" indent="-342900" algn="l">
              <a:buFont typeface="Arial" panose="020B0604020202020204" pitchFamily="34" charset="0"/>
              <a:buChar char="•"/>
            </a:pPr>
            <a:r>
              <a:rPr kumimoji="1" lang="en-US" altLang="zh-CN" sz="2400" dirty="0" err="1"/>
              <a:t>ToRadicals</a:t>
            </a:r>
            <a:r>
              <a:rPr kumimoji="1" lang="zh-CN" altLang="en-US" sz="2400" dirty="0"/>
              <a:t> 表示带入对应的值</a:t>
            </a:r>
          </a:p>
        </p:txBody>
      </p:sp>
      <p:sp>
        <p:nvSpPr>
          <p:cNvPr id="7" name="TextBox 6">
            <a:extLst>
              <a:ext uri="{FF2B5EF4-FFF2-40B4-BE49-F238E27FC236}">
                <a16:creationId xmlns:a16="http://schemas.microsoft.com/office/drawing/2014/main" id="{2447E761-7F36-BAEB-0F61-7CF20A795C1B}"/>
              </a:ext>
            </a:extLst>
          </p:cNvPr>
          <p:cNvSpPr txBox="1"/>
          <p:nvPr/>
        </p:nvSpPr>
        <p:spPr>
          <a:xfrm>
            <a:off x="796413" y="5176684"/>
            <a:ext cx="3368230"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取消定义一个 </a:t>
            </a:r>
            <a:r>
              <a:rPr kumimoji="1" lang="en-US" altLang="zh-CN" sz="2400" dirty="0"/>
              <a:t>“</a:t>
            </a:r>
            <a:r>
              <a:rPr kumimoji="1" lang="zh-CN" altLang="en-US" sz="2400" dirty="0"/>
              <a:t>格子</a:t>
            </a:r>
            <a:r>
              <a:rPr kumimoji="1" lang="en-US" altLang="zh-CN" sz="2400" dirty="0"/>
              <a:t>”</a:t>
            </a:r>
            <a:r>
              <a:rPr kumimoji="1" lang="zh-CN" altLang="en-US" sz="2400" dirty="0"/>
              <a:t> </a:t>
            </a:r>
          </a:p>
        </p:txBody>
      </p:sp>
      <p:sp>
        <p:nvSpPr>
          <p:cNvPr id="8" name="TextBox 7">
            <a:extLst>
              <a:ext uri="{FF2B5EF4-FFF2-40B4-BE49-F238E27FC236}">
                <a16:creationId xmlns:a16="http://schemas.microsoft.com/office/drawing/2014/main" id="{44B29C3E-A818-5143-48DB-F5FD5FCCC30F}"/>
              </a:ext>
            </a:extLst>
          </p:cNvPr>
          <p:cNvSpPr txBox="1"/>
          <p:nvPr/>
        </p:nvSpPr>
        <p:spPr>
          <a:xfrm>
            <a:off x="6858000" y="5176684"/>
            <a:ext cx="694421" cy="461665"/>
          </a:xfrm>
          <a:prstGeom prst="rect">
            <a:avLst/>
          </a:prstGeom>
          <a:noFill/>
        </p:spPr>
        <p:txBody>
          <a:bodyPr wrap="none" rtlCol="0">
            <a:spAutoFit/>
          </a:bodyPr>
          <a:lstStyle/>
          <a:p>
            <a:pPr algn="l"/>
            <a:r>
              <a:rPr kumimoji="1" lang="en-US" altLang="zh-CN" sz="2400" dirty="0">
                <a:latin typeface="Consolas" panose="020B0609020204030204" pitchFamily="49" charset="0"/>
                <a:cs typeface="Consolas" panose="020B0609020204030204" pitchFamily="49" charset="0"/>
              </a:rPr>
              <a:t>a=.</a:t>
            </a:r>
            <a:endParaRPr kumimoji="1" lang="zh-CN" alt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37964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6B4245-EF4C-1E60-B1BF-86992F2A3EE7}"/>
              </a:ext>
            </a:extLst>
          </p:cNvPr>
          <p:cNvSpPr>
            <a:spLocks noGrp="1"/>
          </p:cNvSpPr>
          <p:nvPr>
            <p:ph type="sldNum" sz="quarter" idx="12"/>
          </p:nvPr>
        </p:nvSpPr>
        <p:spPr/>
        <p:txBody>
          <a:bodyPr/>
          <a:lstStyle/>
          <a:p>
            <a:fld id="{7A304655-5D53-B746-8252-3F5A598C52D3}" type="slidenum">
              <a:rPr lang="en-CN" smtClean="0"/>
              <a:pPr/>
              <a:t>11</a:t>
            </a:fld>
            <a:endParaRPr lang="en-CN"/>
          </a:p>
        </p:txBody>
      </p:sp>
      <p:sp>
        <p:nvSpPr>
          <p:cNvPr id="3" name="Title 2">
            <a:extLst>
              <a:ext uri="{FF2B5EF4-FFF2-40B4-BE49-F238E27FC236}">
                <a16:creationId xmlns:a16="http://schemas.microsoft.com/office/drawing/2014/main" id="{EEAC49DB-B77B-29C0-6BF8-5366B338AAE8}"/>
              </a:ext>
            </a:extLst>
          </p:cNvPr>
          <p:cNvSpPr>
            <a:spLocks noGrp="1"/>
          </p:cNvSpPr>
          <p:nvPr>
            <p:ph type="title"/>
          </p:nvPr>
        </p:nvSpPr>
        <p:spPr/>
        <p:txBody>
          <a:bodyPr/>
          <a:lstStyle/>
          <a:p>
            <a:r>
              <a:rPr kumimoji="1" lang="zh-CN" altLang="en-US" dirty="0"/>
              <a:t>糕等树学</a:t>
            </a:r>
          </a:p>
        </p:txBody>
      </p:sp>
      <p:sp>
        <p:nvSpPr>
          <p:cNvPr id="4" name="Rounded Rectangle 3">
            <a:extLst>
              <a:ext uri="{FF2B5EF4-FFF2-40B4-BE49-F238E27FC236}">
                <a16:creationId xmlns:a16="http://schemas.microsoft.com/office/drawing/2014/main" id="{1DDACB3C-0A41-878F-CB02-D0F317E2D868}"/>
              </a:ext>
            </a:extLst>
          </p:cNvPr>
          <p:cNvSpPr/>
          <p:nvPr/>
        </p:nvSpPr>
        <p:spPr>
          <a:xfrm>
            <a:off x="726920" y="2968681"/>
            <a:ext cx="7690160" cy="152834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4’.</a:t>
            </a:r>
            <a:r>
              <a:rPr kumimoji="1" lang="zh-CN" altLang="en-US" sz="2400" dirty="0">
                <a:latin typeface="FangSong" panose="02010609060101010101" pitchFamily="49" charset="-122"/>
                <a:ea typeface="FangSong" panose="02010609060101010101" pitchFamily="49" charset="-122"/>
              </a:rPr>
              <a:t>求解极限</a:t>
            </a:r>
          </a:p>
        </p:txBody>
      </p:sp>
      <p:pic>
        <p:nvPicPr>
          <p:cNvPr id="6" name="Picture 5">
            <a:extLst>
              <a:ext uri="{FF2B5EF4-FFF2-40B4-BE49-F238E27FC236}">
                <a16:creationId xmlns:a16="http://schemas.microsoft.com/office/drawing/2014/main" id="{4F407138-ABCE-397A-D542-1AE2513C7D1A}"/>
              </a:ext>
            </a:extLst>
          </p:cNvPr>
          <p:cNvPicPr>
            <a:picLocks noChangeAspect="1"/>
          </p:cNvPicPr>
          <p:nvPr/>
        </p:nvPicPr>
        <p:blipFill>
          <a:blip r:embed="rId3"/>
          <a:stretch>
            <a:fillRect/>
          </a:stretch>
        </p:blipFill>
        <p:spPr>
          <a:xfrm>
            <a:off x="3355923" y="3505317"/>
            <a:ext cx="2432153" cy="848757"/>
          </a:xfrm>
          <a:prstGeom prst="rect">
            <a:avLst/>
          </a:prstGeom>
        </p:spPr>
      </p:pic>
      <p:sp>
        <p:nvSpPr>
          <p:cNvPr id="7" name="Rounded Rectangle 6">
            <a:extLst>
              <a:ext uri="{FF2B5EF4-FFF2-40B4-BE49-F238E27FC236}">
                <a16:creationId xmlns:a16="http://schemas.microsoft.com/office/drawing/2014/main" id="{89E8B04F-5462-7DFC-1E80-A465B760ED22}"/>
              </a:ext>
            </a:extLst>
          </p:cNvPr>
          <p:cNvSpPr/>
          <p:nvPr/>
        </p:nvSpPr>
        <p:spPr>
          <a:xfrm>
            <a:off x="726919" y="1316862"/>
            <a:ext cx="7690160" cy="152834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4.</a:t>
            </a:r>
            <a:r>
              <a:rPr kumimoji="1" lang="zh-CN" altLang="en-US" sz="2400" dirty="0">
                <a:latin typeface="FangSong" panose="02010609060101010101" pitchFamily="49" charset="-122"/>
                <a:ea typeface="FangSong" panose="02010609060101010101" pitchFamily="49" charset="-122"/>
              </a:rPr>
              <a:t>一直加下去</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这个式子会趋近于一个值吗</a:t>
            </a:r>
            <a:r>
              <a:rPr kumimoji="1" lang="en-US" altLang="zh-CN" sz="2400" dirty="0">
                <a:latin typeface="FangSong" panose="02010609060101010101" pitchFamily="49" charset="-122"/>
                <a:ea typeface="FangSong" panose="02010609060101010101" pitchFamily="49" charset="-122"/>
              </a:rPr>
              <a:t>?</a:t>
            </a:r>
            <a:endParaRPr kumimoji="1" lang="zh-CN" altLang="en-US" sz="2400" dirty="0">
              <a:latin typeface="FangSong" panose="02010609060101010101" pitchFamily="49" charset="-122"/>
              <a:ea typeface="FangSong" panose="02010609060101010101" pitchFamily="49" charset="-122"/>
            </a:endParaRPr>
          </a:p>
        </p:txBody>
      </p:sp>
      <p:pic>
        <p:nvPicPr>
          <p:cNvPr id="9" name="Picture 8">
            <a:extLst>
              <a:ext uri="{FF2B5EF4-FFF2-40B4-BE49-F238E27FC236}">
                <a16:creationId xmlns:a16="http://schemas.microsoft.com/office/drawing/2014/main" id="{A7CF4AED-786C-087F-0F6C-06F78C3BDCE1}"/>
              </a:ext>
            </a:extLst>
          </p:cNvPr>
          <p:cNvPicPr>
            <a:picLocks noChangeAspect="1"/>
          </p:cNvPicPr>
          <p:nvPr/>
        </p:nvPicPr>
        <p:blipFill>
          <a:blip r:embed="rId4"/>
          <a:stretch>
            <a:fillRect/>
          </a:stretch>
        </p:blipFill>
        <p:spPr>
          <a:xfrm>
            <a:off x="3032022" y="2031191"/>
            <a:ext cx="3079956" cy="57199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DE38F7-7F99-018E-7344-46F2543F98C6}"/>
                  </a:ext>
                </a:extLst>
              </p:cNvPr>
              <p:cNvSpPr txBox="1"/>
              <p:nvPr/>
            </p:nvSpPr>
            <p:spPr>
              <a:xfrm>
                <a:off x="726919" y="4890710"/>
                <a:ext cx="6428170"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函数</a:t>
                </a:r>
                <a:r>
                  <a:rPr kumimoji="1" lang="en-US" altLang="zh-CN" sz="2400" dirty="0"/>
                  <a:t>:</a:t>
                </a:r>
                <a:r>
                  <a:rPr kumimoji="1" lang="zh-CN" altLang="en-US" sz="2400" dirty="0"/>
                  <a:t> </a:t>
                </a:r>
                <a14:m>
                  <m:oMath xmlns:m="http://schemas.openxmlformats.org/officeDocument/2006/math">
                    <m:r>
                      <a:rPr kumimoji="1" lang="en-US" altLang="zh-CN" sz="2400" i="1" dirty="0" smtClean="0">
                        <a:latin typeface="Cambria Math" panose="02040503050406030204" pitchFamily="18" charset="0"/>
                      </a:rPr>
                      <m:t>𝑓</m:t>
                    </m:r>
                    <m:r>
                      <a:rPr kumimoji="1" lang="en-US" altLang="zh-CN" sz="2400" i="1" dirty="0" smtClean="0">
                        <a:latin typeface="Cambria Math" panose="02040503050406030204" pitchFamily="18" charset="0"/>
                      </a:rPr>
                      <m:t>(</m:t>
                    </m:r>
                    <m:r>
                      <a:rPr kumimoji="1" lang="en-US" altLang="zh-CN" sz="2400" i="1" dirty="0" smtClean="0">
                        <a:latin typeface="Cambria Math" panose="02040503050406030204" pitchFamily="18" charset="0"/>
                      </a:rPr>
                      <m:t>𝑥</m:t>
                    </m:r>
                    <m:r>
                      <a:rPr kumimoji="1" lang="en-US" altLang="zh-CN" sz="2400" i="1" dirty="0" smtClean="0">
                        <a:latin typeface="Cambria Math" panose="02040503050406030204" pitchFamily="18" charset="0"/>
                      </a:rPr>
                      <m:t>)</m:t>
                    </m:r>
                    <m:r>
                      <a:rPr kumimoji="1" lang="zh-CN" altLang="en-US" sz="2400" i="1" dirty="0" smtClean="0">
                        <a:latin typeface="Cambria Math" panose="02040503050406030204" pitchFamily="18" charset="0"/>
                      </a:rPr>
                      <m:t> </m:t>
                    </m:r>
                    <m:r>
                      <a:rPr kumimoji="1" lang="en-US" altLang="zh-CN" sz="2400" i="1" dirty="0" smtClean="0">
                        <a:latin typeface="Cambria Math" panose="02040503050406030204" pitchFamily="18" charset="0"/>
                      </a:rPr>
                      <m:t>→</m:t>
                    </m:r>
                    <m:r>
                      <a:rPr kumimoji="1" lang="zh-CN" altLang="en-US" sz="2400" i="1" dirty="0" smtClean="0">
                        <a:latin typeface="Cambria Math" panose="02040503050406030204" pitchFamily="18" charset="0"/>
                      </a:rPr>
                      <m:t> </m:t>
                    </m:r>
                    <m:r>
                      <a:rPr kumimoji="1" lang="en-US" altLang="zh-CN" sz="2400" i="1" dirty="0" err="1" smtClean="0">
                        <a:latin typeface="Cambria Math" panose="02040503050406030204" pitchFamily="18" charset="0"/>
                      </a:rPr>
                      <m:t>𝑓</m:t>
                    </m:r>
                    <m:r>
                      <a:rPr kumimoji="1" lang="en-US" altLang="zh-CN" sz="2400" i="1" dirty="0" err="1" smtClean="0">
                        <a:latin typeface="Cambria Math" panose="02040503050406030204" pitchFamily="18" charset="0"/>
                      </a:rPr>
                      <m:t>@</m:t>
                    </m:r>
                    <m:r>
                      <a:rPr kumimoji="1" lang="en-US" altLang="zh-CN" sz="2400" i="1" dirty="0" err="1" smtClean="0">
                        <a:latin typeface="Cambria Math" panose="02040503050406030204" pitchFamily="18" charset="0"/>
                      </a:rPr>
                      <m:t>𝑥</m:t>
                    </m:r>
                  </m:oMath>
                </a14:m>
                <a:r>
                  <a:rPr kumimoji="1" lang="zh-CN" altLang="en-US" sz="2400" dirty="0"/>
                  <a:t> 其实和 </a:t>
                </a:r>
                <a:r>
                  <a:rPr kumimoji="1" lang="en-US" altLang="zh-CN" sz="2400" dirty="0"/>
                  <a:t>f[x]</a:t>
                </a:r>
                <a:r>
                  <a:rPr kumimoji="1" lang="zh-CN" altLang="en-US" sz="2400" dirty="0"/>
                  <a:t> 没什么区别</a:t>
                </a:r>
                <a:endParaRPr kumimoji="1" lang="en-US" altLang="zh-CN" sz="2400" dirty="0"/>
              </a:p>
              <a:p>
                <a:pPr marL="342900" indent="-342900" algn="l">
                  <a:buFont typeface="Arial" panose="020B0604020202020204" pitchFamily="34" charset="0"/>
                  <a:buChar char="•"/>
                </a:pPr>
                <a:r>
                  <a:rPr kumimoji="1" lang="zh-CN" altLang="en-US" sz="2400" dirty="0"/>
                  <a:t>清除定义</a:t>
                </a:r>
                <a:r>
                  <a:rPr kumimoji="1" lang="en-US" altLang="zh-CN" sz="2400" dirty="0"/>
                  <a:t>:</a:t>
                </a:r>
                <a:r>
                  <a:rPr kumimoji="1" lang="zh-CN" altLang="en-US" sz="2400" dirty="0"/>
                  <a:t> </a:t>
                </a:r>
                <a:r>
                  <a:rPr kumimoji="1" lang="en-US" altLang="zh-CN" sz="2400" dirty="0" err="1"/>
                  <a:t>Clear@f</a:t>
                </a:r>
                <a:endParaRPr kumimoji="1" lang="zh-CN" altLang="en-US" sz="2400" dirty="0"/>
              </a:p>
            </p:txBody>
          </p:sp>
        </mc:Choice>
        <mc:Fallback xmlns="">
          <p:sp>
            <p:nvSpPr>
              <p:cNvPr id="10" name="TextBox 9">
                <a:extLst>
                  <a:ext uri="{FF2B5EF4-FFF2-40B4-BE49-F238E27FC236}">
                    <a16:creationId xmlns:a16="http://schemas.microsoft.com/office/drawing/2014/main" id="{D7DE38F7-7F99-018E-7344-46F2543F98C6}"/>
                  </a:ext>
                </a:extLst>
              </p:cNvPr>
              <p:cNvSpPr txBox="1">
                <a:spLocks noRot="1" noChangeAspect="1" noMove="1" noResize="1" noEditPoints="1" noAdjustHandles="1" noChangeArrowheads="1" noChangeShapeType="1" noTextEdit="1"/>
              </p:cNvSpPr>
              <p:nvPr/>
            </p:nvSpPr>
            <p:spPr>
              <a:xfrm>
                <a:off x="726919" y="4890710"/>
                <a:ext cx="6428170" cy="830997"/>
              </a:xfrm>
              <a:prstGeom prst="rect">
                <a:avLst/>
              </a:prstGeom>
              <a:blipFill>
                <a:blip r:embed="rId5"/>
                <a:stretch>
                  <a:fillRect l="-1381" t="-5970" b="-14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3535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2AD57E-8B17-465E-3EEB-CB71D65EA8E7}"/>
              </a:ext>
            </a:extLst>
          </p:cNvPr>
          <p:cNvSpPr>
            <a:spLocks noGrp="1"/>
          </p:cNvSpPr>
          <p:nvPr>
            <p:ph type="sldNum" sz="quarter" idx="12"/>
          </p:nvPr>
        </p:nvSpPr>
        <p:spPr/>
        <p:txBody>
          <a:bodyPr/>
          <a:lstStyle/>
          <a:p>
            <a:fld id="{7A304655-5D53-B746-8252-3F5A598C52D3}" type="slidenum">
              <a:rPr lang="en-CN" smtClean="0"/>
              <a:pPr/>
              <a:t>12</a:t>
            </a:fld>
            <a:endParaRPr lang="en-CN"/>
          </a:p>
        </p:txBody>
      </p:sp>
      <p:sp>
        <p:nvSpPr>
          <p:cNvPr id="3" name="Title 2">
            <a:extLst>
              <a:ext uri="{FF2B5EF4-FFF2-40B4-BE49-F238E27FC236}">
                <a16:creationId xmlns:a16="http://schemas.microsoft.com/office/drawing/2014/main" id="{63771B7F-9C12-1375-00E8-BBC3B9667C7E}"/>
              </a:ext>
            </a:extLst>
          </p:cNvPr>
          <p:cNvSpPr>
            <a:spLocks noGrp="1"/>
          </p:cNvSpPr>
          <p:nvPr>
            <p:ph type="title"/>
          </p:nvPr>
        </p:nvSpPr>
        <p:spPr/>
        <p:txBody>
          <a:bodyPr/>
          <a:lstStyle/>
          <a:p>
            <a:r>
              <a:rPr kumimoji="1" lang="zh-CN" altLang="en-US" dirty="0"/>
              <a:t>定义函数</a:t>
            </a:r>
          </a:p>
        </p:txBody>
      </p:sp>
      <p:sp>
        <p:nvSpPr>
          <p:cNvPr id="4" name="Rounded Rectangle 3">
            <a:extLst>
              <a:ext uri="{FF2B5EF4-FFF2-40B4-BE49-F238E27FC236}">
                <a16:creationId xmlns:a16="http://schemas.microsoft.com/office/drawing/2014/main" id="{1C3A932A-B6A7-3759-89B8-7B936A35706D}"/>
              </a:ext>
            </a:extLst>
          </p:cNvPr>
          <p:cNvSpPr/>
          <p:nvPr/>
        </p:nvSpPr>
        <p:spPr>
          <a:xfrm>
            <a:off x="726919" y="1316862"/>
            <a:ext cx="7690160" cy="1382093"/>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5.</a:t>
            </a:r>
            <a:r>
              <a:rPr kumimoji="1" lang="zh-CN" altLang="en-CN" sz="2400" dirty="0">
                <a:latin typeface="FangSong" panose="02010609060101010101" pitchFamily="49" charset="-122"/>
                <a:ea typeface="FangSong" panose="02010609060101010101" pitchFamily="49" charset="-122"/>
              </a:rPr>
              <a:t>计算</a:t>
            </a:r>
            <a:r>
              <a:rPr kumimoji="1" lang="en-US" altLang="zh-CN" sz="2400" dirty="0">
                <a:latin typeface="FangSong" panose="02010609060101010101" pitchFamily="49" charset="-122"/>
                <a:ea typeface="FangSong" panose="02010609060101010101" pitchFamily="49" charset="-122"/>
              </a:rPr>
              <a:t>Fibonacci</a:t>
            </a:r>
            <a:r>
              <a:rPr kumimoji="1" lang="zh-CN" altLang="en-US" sz="2400" dirty="0">
                <a:latin typeface="FangSong" panose="02010609060101010101" pitchFamily="49" charset="-122"/>
                <a:ea typeface="FangSong" panose="02010609060101010101" pitchFamily="49" charset="-122"/>
              </a:rPr>
              <a:t>的第</a:t>
            </a:r>
            <a:r>
              <a:rPr kumimoji="1" lang="en-US" altLang="zh-CN" sz="2400" dirty="0">
                <a:latin typeface="FangSong" panose="02010609060101010101" pitchFamily="49" charset="-122"/>
                <a:ea typeface="FangSong" panose="02010609060101010101" pitchFamily="49" charset="-122"/>
              </a:rPr>
              <a:t>100</a:t>
            </a:r>
            <a:r>
              <a:rPr kumimoji="1" lang="zh-CN" altLang="en-US" sz="2400" dirty="0">
                <a:latin typeface="FangSong" panose="02010609060101010101" pitchFamily="49" charset="-122"/>
                <a:ea typeface="FangSong" panose="02010609060101010101" pitchFamily="49" charset="-122"/>
              </a:rPr>
              <a:t>项</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p>
        </p:txBody>
      </p:sp>
      <p:pic>
        <p:nvPicPr>
          <p:cNvPr id="5" name="Picture 4">
            <a:extLst>
              <a:ext uri="{FF2B5EF4-FFF2-40B4-BE49-F238E27FC236}">
                <a16:creationId xmlns:a16="http://schemas.microsoft.com/office/drawing/2014/main" id="{D11EBAA9-987C-AA20-A817-99B508365A55}"/>
              </a:ext>
            </a:extLst>
          </p:cNvPr>
          <p:cNvPicPr>
            <a:picLocks noChangeAspect="1"/>
          </p:cNvPicPr>
          <p:nvPr/>
        </p:nvPicPr>
        <p:blipFill>
          <a:blip r:embed="rId3"/>
          <a:stretch>
            <a:fillRect/>
          </a:stretch>
        </p:blipFill>
        <p:spPr>
          <a:xfrm>
            <a:off x="2765117" y="2078549"/>
            <a:ext cx="3355464" cy="346143"/>
          </a:xfrm>
          <a:prstGeom prst="rect">
            <a:avLst/>
          </a:prstGeom>
        </p:spPr>
      </p:pic>
      <p:sp>
        <p:nvSpPr>
          <p:cNvPr id="6" name="TextBox 5">
            <a:extLst>
              <a:ext uri="{FF2B5EF4-FFF2-40B4-BE49-F238E27FC236}">
                <a16:creationId xmlns:a16="http://schemas.microsoft.com/office/drawing/2014/main" id="{1ADAACE2-6339-5D02-B7CD-E7FA11C6F02C}"/>
              </a:ext>
            </a:extLst>
          </p:cNvPr>
          <p:cNvSpPr txBox="1"/>
          <p:nvPr/>
        </p:nvSpPr>
        <p:spPr>
          <a:xfrm>
            <a:off x="726919" y="2975293"/>
            <a:ext cx="5618461"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 </a:t>
            </a:r>
            <a:r>
              <a:rPr kumimoji="1" lang="en-US" altLang="zh-CN" sz="2400" dirty="0"/>
              <a:t>“=”</a:t>
            </a:r>
            <a:r>
              <a:rPr kumimoji="1" lang="zh-CN" altLang="en-US" sz="2400" dirty="0"/>
              <a:t> 与 </a:t>
            </a:r>
            <a:r>
              <a:rPr kumimoji="1" lang="en-US" altLang="zh-CN" sz="2400" dirty="0"/>
              <a:t>“:=”</a:t>
            </a:r>
          </a:p>
          <a:p>
            <a:pPr marL="800100" lvl="1" indent="-342900">
              <a:buFont typeface="Arial" panose="020B0604020202020204" pitchFamily="34" charset="0"/>
              <a:buChar char="•"/>
            </a:pPr>
            <a:r>
              <a:rPr kumimoji="1" lang="zh-CN" altLang="en-US" sz="2400" dirty="0"/>
              <a:t>一次就不变了 </a:t>
            </a:r>
            <a:r>
              <a:rPr kumimoji="1" lang="en-US" altLang="zh-CN" sz="2400" dirty="0" err="1"/>
              <a:t>v.s</a:t>
            </a:r>
            <a:r>
              <a:rPr kumimoji="1" lang="en-US" altLang="zh-CN" sz="2400" dirty="0"/>
              <a:t>.</a:t>
            </a:r>
            <a:r>
              <a:rPr kumimoji="1" lang="zh-CN" altLang="en-US" sz="2400" dirty="0"/>
              <a:t> 每一次都从头算</a:t>
            </a:r>
            <a:endParaRPr kumimoji="1" lang="en-US" altLang="zh-CN" sz="2400" dirty="0"/>
          </a:p>
          <a:p>
            <a:pPr marL="342900" indent="-342900">
              <a:buFont typeface="Arial" panose="020B0604020202020204" pitchFamily="34" charset="0"/>
              <a:buChar char="•"/>
            </a:pPr>
            <a:r>
              <a:rPr kumimoji="1" lang="en-US" altLang="zh-CN" sz="2400" dirty="0"/>
              <a:t>n_:</a:t>
            </a:r>
            <a:r>
              <a:rPr kumimoji="1" lang="zh-CN" altLang="en-US" sz="2400" dirty="0"/>
              <a:t> 表示这只是个形式</a:t>
            </a:r>
          </a:p>
        </p:txBody>
      </p:sp>
      <p:sp>
        <p:nvSpPr>
          <p:cNvPr id="7" name="Rounded Rectangle 6">
            <a:extLst>
              <a:ext uri="{FF2B5EF4-FFF2-40B4-BE49-F238E27FC236}">
                <a16:creationId xmlns:a16="http://schemas.microsoft.com/office/drawing/2014/main" id="{52A1A560-108C-27D5-C668-5EF88FAAF067}"/>
              </a:ext>
            </a:extLst>
          </p:cNvPr>
          <p:cNvSpPr/>
          <p:nvPr/>
        </p:nvSpPr>
        <p:spPr>
          <a:xfrm>
            <a:off x="628650" y="4424412"/>
            <a:ext cx="7690160" cy="67539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5’.</a:t>
            </a:r>
            <a:r>
              <a:rPr kumimoji="1" lang="zh-CN" altLang="en-CN" sz="2400" dirty="0">
                <a:latin typeface="FangSong" panose="02010609060101010101" pitchFamily="49" charset="-122"/>
                <a:ea typeface="FangSong" panose="02010609060101010101" pitchFamily="49" charset="-122"/>
              </a:rPr>
              <a:t>定义</a:t>
            </a:r>
            <a:r>
              <a:rPr kumimoji="1" lang="zh-CN" altLang="en-US" sz="2400" dirty="0">
                <a:latin typeface="FangSong" panose="02010609060101010101" pitchFamily="49" charset="-122"/>
                <a:ea typeface="FangSong" panose="02010609060101010101" pitchFamily="49" charset="-122"/>
              </a:rPr>
              <a:t>一个函数</a:t>
            </a:r>
          </a:p>
        </p:txBody>
      </p:sp>
      <p:pic>
        <p:nvPicPr>
          <p:cNvPr id="8" name="Picture 7">
            <a:extLst>
              <a:ext uri="{FF2B5EF4-FFF2-40B4-BE49-F238E27FC236}">
                <a16:creationId xmlns:a16="http://schemas.microsoft.com/office/drawing/2014/main" id="{C21FF7CB-62D8-CF56-8EC0-3781E6616333}"/>
              </a:ext>
            </a:extLst>
          </p:cNvPr>
          <p:cNvPicPr>
            <a:picLocks noChangeAspect="1"/>
          </p:cNvPicPr>
          <p:nvPr/>
        </p:nvPicPr>
        <p:blipFill>
          <a:blip r:embed="rId4"/>
          <a:stretch>
            <a:fillRect/>
          </a:stretch>
        </p:blipFill>
        <p:spPr>
          <a:xfrm>
            <a:off x="3947856" y="4504706"/>
            <a:ext cx="3721306" cy="406111"/>
          </a:xfrm>
          <a:prstGeom prst="rect">
            <a:avLst/>
          </a:prstGeom>
        </p:spPr>
      </p:pic>
      <p:sp>
        <p:nvSpPr>
          <p:cNvPr id="9" name="TextBox 8">
            <a:extLst>
              <a:ext uri="{FF2B5EF4-FFF2-40B4-BE49-F238E27FC236}">
                <a16:creationId xmlns:a16="http://schemas.microsoft.com/office/drawing/2014/main" id="{58688DFE-B538-045C-4088-6E3A7AF29B12}"/>
              </a:ext>
            </a:extLst>
          </p:cNvPr>
          <p:cNvSpPr txBox="1"/>
          <p:nvPr/>
        </p:nvSpPr>
        <p:spPr>
          <a:xfrm>
            <a:off x="830157" y="5439414"/>
            <a:ext cx="6495689" cy="461665"/>
          </a:xfrm>
          <a:prstGeom prst="rect">
            <a:avLst/>
          </a:prstGeom>
          <a:noFill/>
        </p:spPr>
        <p:txBody>
          <a:bodyPr wrap="none" rtlCol="0">
            <a:spAutoFit/>
          </a:bodyPr>
          <a:lstStyle/>
          <a:p>
            <a:pPr marL="342900" indent="-342900" algn="l">
              <a:buFont typeface="Arial" panose="020B0604020202020204" pitchFamily="34" charset="0"/>
              <a:buChar char="•"/>
            </a:pPr>
            <a:r>
              <a:rPr kumimoji="1" lang="en-US" altLang="zh-CN" sz="2400" dirty="0"/>
              <a:t>./</a:t>
            </a:r>
            <a:r>
              <a:rPr kumimoji="1" lang="zh-CN" altLang="en-US" sz="2400" dirty="0"/>
              <a:t> 表示限制</a:t>
            </a:r>
            <a:r>
              <a:rPr kumimoji="1" lang="en-US" altLang="zh-CN" sz="2400" dirty="0"/>
              <a:t>,</a:t>
            </a:r>
            <a:r>
              <a:rPr kumimoji="1" lang="zh-CN" altLang="en-US" sz="2400" dirty="0"/>
              <a:t> 只有满足了后面的才会执行函数</a:t>
            </a:r>
          </a:p>
        </p:txBody>
      </p:sp>
    </p:spTree>
    <p:extLst>
      <p:ext uri="{BB962C8B-B14F-4D97-AF65-F5344CB8AC3E}">
        <p14:creationId xmlns:p14="http://schemas.microsoft.com/office/powerpoint/2010/main" val="30106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B380A3-49D6-AC98-7462-4875B4500D5F}"/>
              </a:ext>
            </a:extLst>
          </p:cNvPr>
          <p:cNvSpPr>
            <a:spLocks noGrp="1"/>
          </p:cNvSpPr>
          <p:nvPr>
            <p:ph type="sldNum" sz="quarter" idx="12"/>
          </p:nvPr>
        </p:nvSpPr>
        <p:spPr/>
        <p:txBody>
          <a:bodyPr/>
          <a:lstStyle/>
          <a:p>
            <a:fld id="{7A304655-5D53-B746-8252-3F5A598C52D3}" type="slidenum">
              <a:rPr lang="en-CN" smtClean="0"/>
              <a:pPr/>
              <a:t>13</a:t>
            </a:fld>
            <a:endParaRPr lang="en-CN"/>
          </a:p>
        </p:txBody>
      </p:sp>
      <p:sp>
        <p:nvSpPr>
          <p:cNvPr id="3" name="Title 2">
            <a:extLst>
              <a:ext uri="{FF2B5EF4-FFF2-40B4-BE49-F238E27FC236}">
                <a16:creationId xmlns:a16="http://schemas.microsoft.com/office/drawing/2014/main" id="{18FD3D83-0F7F-1747-C637-5384A0797B04}"/>
              </a:ext>
            </a:extLst>
          </p:cNvPr>
          <p:cNvSpPr>
            <a:spLocks noGrp="1"/>
          </p:cNvSpPr>
          <p:nvPr>
            <p:ph type="title"/>
          </p:nvPr>
        </p:nvSpPr>
        <p:spPr/>
        <p:txBody>
          <a:bodyPr/>
          <a:lstStyle/>
          <a:p>
            <a:r>
              <a:rPr kumimoji="1" lang="zh-CN" altLang="en-US" dirty="0"/>
              <a:t>查找帮助</a:t>
            </a:r>
          </a:p>
        </p:txBody>
      </p:sp>
      <p:sp>
        <p:nvSpPr>
          <p:cNvPr id="5" name="TextBox 4">
            <a:extLst>
              <a:ext uri="{FF2B5EF4-FFF2-40B4-BE49-F238E27FC236}">
                <a16:creationId xmlns:a16="http://schemas.microsoft.com/office/drawing/2014/main" id="{08605283-67C6-4819-3634-6AD28CEAAD7A}"/>
              </a:ext>
            </a:extLst>
          </p:cNvPr>
          <p:cNvSpPr txBox="1"/>
          <p:nvPr/>
        </p:nvSpPr>
        <p:spPr>
          <a:xfrm>
            <a:off x="842501" y="5190809"/>
            <a:ext cx="8443451" cy="369332"/>
          </a:xfrm>
          <a:prstGeom prst="rect">
            <a:avLst/>
          </a:prstGeom>
          <a:noFill/>
        </p:spPr>
        <p:txBody>
          <a:bodyPr wrap="square">
            <a:spAutoFit/>
          </a:bodyPr>
          <a:lstStyle/>
          <a:p>
            <a:r>
              <a:rPr lang="en-US" altLang="zh-CN" dirty="0">
                <a:latin typeface=""/>
              </a:rPr>
              <a:t>https://</a:t>
            </a:r>
            <a:r>
              <a:rPr lang="en-US" altLang="zh-CN" dirty="0" err="1">
                <a:latin typeface=""/>
              </a:rPr>
              <a:t>www.wolfram.com</a:t>
            </a:r>
            <a:r>
              <a:rPr lang="en-US" altLang="zh-CN" dirty="0">
                <a:latin typeface=""/>
              </a:rPr>
              <a:t>/language/fast-introduction-for-programmers/</a:t>
            </a:r>
            <a:r>
              <a:rPr lang="en-US" altLang="zh-CN" dirty="0" err="1">
                <a:latin typeface=""/>
              </a:rPr>
              <a:t>zh</a:t>
            </a:r>
            <a:r>
              <a:rPr lang="en-US" altLang="zh-CN" dirty="0">
                <a:latin typeface=""/>
              </a:rPr>
              <a:t>/</a:t>
            </a:r>
            <a:endParaRPr lang="zh-CN" altLang="en-US" dirty="0">
              <a:latin typeface=""/>
            </a:endParaRPr>
          </a:p>
        </p:txBody>
      </p:sp>
      <p:pic>
        <p:nvPicPr>
          <p:cNvPr id="6" name="Picture 5">
            <a:extLst>
              <a:ext uri="{FF2B5EF4-FFF2-40B4-BE49-F238E27FC236}">
                <a16:creationId xmlns:a16="http://schemas.microsoft.com/office/drawing/2014/main" id="{B1D72A80-6C97-8945-4455-808D1BBD8616}"/>
              </a:ext>
            </a:extLst>
          </p:cNvPr>
          <p:cNvPicPr>
            <a:picLocks noChangeAspect="1"/>
          </p:cNvPicPr>
          <p:nvPr/>
        </p:nvPicPr>
        <p:blipFill>
          <a:blip r:embed="rId2"/>
          <a:stretch>
            <a:fillRect/>
          </a:stretch>
        </p:blipFill>
        <p:spPr>
          <a:xfrm>
            <a:off x="787195" y="1489577"/>
            <a:ext cx="7728155" cy="3436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641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A51A2-AE3A-59DB-17B7-20E093C79AD6}"/>
              </a:ext>
            </a:extLst>
          </p:cNvPr>
          <p:cNvSpPr>
            <a:spLocks noGrp="1"/>
          </p:cNvSpPr>
          <p:nvPr>
            <p:ph type="sldNum" sz="quarter" idx="12"/>
          </p:nvPr>
        </p:nvSpPr>
        <p:spPr/>
        <p:txBody>
          <a:bodyPr/>
          <a:lstStyle/>
          <a:p>
            <a:fld id="{7A304655-5D53-B746-8252-3F5A598C52D3}" type="slidenum">
              <a:rPr lang="en-CN" smtClean="0"/>
              <a:pPr/>
              <a:t>14</a:t>
            </a:fld>
            <a:endParaRPr lang="en-CN"/>
          </a:p>
        </p:txBody>
      </p:sp>
      <p:sp>
        <p:nvSpPr>
          <p:cNvPr id="3" name="Title 2">
            <a:extLst>
              <a:ext uri="{FF2B5EF4-FFF2-40B4-BE49-F238E27FC236}">
                <a16:creationId xmlns:a16="http://schemas.microsoft.com/office/drawing/2014/main" id="{9FFFB261-0762-E360-CB91-023A9B4B5A30}"/>
              </a:ext>
            </a:extLst>
          </p:cNvPr>
          <p:cNvSpPr>
            <a:spLocks noGrp="1"/>
          </p:cNvSpPr>
          <p:nvPr>
            <p:ph type="title"/>
          </p:nvPr>
        </p:nvSpPr>
        <p:spPr/>
        <p:txBody>
          <a:bodyPr/>
          <a:lstStyle/>
          <a:p>
            <a:r>
              <a:rPr kumimoji="1" lang="zh-CN" altLang="en-US" dirty="0"/>
              <a:t>圆锥曲线</a:t>
            </a:r>
            <a:r>
              <a:rPr kumimoji="1" lang="en-US" altLang="zh-CN" dirty="0"/>
              <a:t>?</a:t>
            </a:r>
            <a:r>
              <a:rPr kumimoji="1" lang="zh-CN" altLang="en-US" dirty="0"/>
              <a:t> </a:t>
            </a:r>
          </a:p>
        </p:txBody>
      </p:sp>
      <p:pic>
        <p:nvPicPr>
          <p:cNvPr id="8" name="Picture 7">
            <a:extLst>
              <a:ext uri="{FF2B5EF4-FFF2-40B4-BE49-F238E27FC236}">
                <a16:creationId xmlns:a16="http://schemas.microsoft.com/office/drawing/2014/main" id="{3E8ACC2E-1A66-4F4A-74FC-571D8FDE6CD2}"/>
              </a:ext>
            </a:extLst>
          </p:cNvPr>
          <p:cNvPicPr>
            <a:picLocks noChangeAspect="1"/>
          </p:cNvPicPr>
          <p:nvPr/>
        </p:nvPicPr>
        <p:blipFill>
          <a:blip r:embed="rId3"/>
          <a:stretch>
            <a:fillRect/>
          </a:stretch>
        </p:blipFill>
        <p:spPr>
          <a:xfrm>
            <a:off x="628650" y="1077886"/>
            <a:ext cx="8200103" cy="866602"/>
          </a:xfrm>
          <a:prstGeom prst="rect">
            <a:avLst/>
          </a:prstGeom>
        </p:spPr>
      </p:pic>
      <p:pic>
        <p:nvPicPr>
          <p:cNvPr id="9" name="Picture 8">
            <a:extLst>
              <a:ext uri="{FF2B5EF4-FFF2-40B4-BE49-F238E27FC236}">
                <a16:creationId xmlns:a16="http://schemas.microsoft.com/office/drawing/2014/main" id="{CA7CEAE4-112F-710B-4DB2-07F3494B9936}"/>
              </a:ext>
            </a:extLst>
          </p:cNvPr>
          <p:cNvPicPr>
            <a:picLocks noChangeAspect="1"/>
          </p:cNvPicPr>
          <p:nvPr/>
        </p:nvPicPr>
        <p:blipFill>
          <a:blip r:embed="rId4"/>
          <a:stretch>
            <a:fillRect/>
          </a:stretch>
        </p:blipFill>
        <p:spPr>
          <a:xfrm>
            <a:off x="628650" y="1981849"/>
            <a:ext cx="1439993" cy="350525"/>
          </a:xfrm>
          <a:prstGeom prst="rect">
            <a:avLst/>
          </a:prstGeom>
        </p:spPr>
      </p:pic>
      <p:pic>
        <p:nvPicPr>
          <p:cNvPr id="12" name="Picture 11">
            <a:extLst>
              <a:ext uri="{FF2B5EF4-FFF2-40B4-BE49-F238E27FC236}">
                <a16:creationId xmlns:a16="http://schemas.microsoft.com/office/drawing/2014/main" id="{A4C3DBA3-EFEE-F9DF-C9C9-4E8B7E3CE788}"/>
              </a:ext>
            </a:extLst>
          </p:cNvPr>
          <p:cNvPicPr>
            <a:picLocks noChangeAspect="1"/>
          </p:cNvPicPr>
          <p:nvPr/>
        </p:nvPicPr>
        <p:blipFill>
          <a:blip r:embed="rId5"/>
          <a:stretch>
            <a:fillRect/>
          </a:stretch>
        </p:blipFill>
        <p:spPr>
          <a:xfrm>
            <a:off x="688610" y="2374861"/>
            <a:ext cx="2484600" cy="350525"/>
          </a:xfrm>
          <a:prstGeom prst="rect">
            <a:avLst/>
          </a:prstGeom>
        </p:spPr>
      </p:pic>
      <p:sp>
        <p:nvSpPr>
          <p:cNvPr id="13" name="TextBox 12">
            <a:extLst>
              <a:ext uri="{FF2B5EF4-FFF2-40B4-BE49-F238E27FC236}">
                <a16:creationId xmlns:a16="http://schemas.microsoft.com/office/drawing/2014/main" id="{35192C46-8409-6CA8-DC55-0B15C995C952}"/>
              </a:ext>
            </a:extLst>
          </p:cNvPr>
          <p:cNvSpPr txBox="1"/>
          <p:nvPr/>
        </p:nvSpPr>
        <p:spPr>
          <a:xfrm>
            <a:off x="688610" y="3155759"/>
            <a:ext cx="6540573"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latin typeface=""/>
              </a:rPr>
              <a:t>更多例子参考</a:t>
            </a:r>
            <a:r>
              <a:rPr kumimoji="1" lang="en-US" altLang="zh-CN" sz="2400" dirty="0">
                <a:latin typeface=""/>
              </a:rPr>
              <a:t>:</a:t>
            </a:r>
            <a:r>
              <a:rPr kumimoji="1" lang="zh-CN" altLang="en-US" sz="2400" dirty="0">
                <a:latin typeface=""/>
              </a:rPr>
              <a:t> </a:t>
            </a:r>
            <a:endParaRPr kumimoji="1" lang="en-US" altLang="zh-CN" sz="2400" dirty="0">
              <a:latin typeface=""/>
            </a:endParaRPr>
          </a:p>
          <a:p>
            <a:pPr marL="800100" lvl="1" indent="-342900">
              <a:buFont typeface="Arial" panose="020B0604020202020204" pitchFamily="34" charset="0"/>
              <a:buChar char="•"/>
            </a:pPr>
            <a:r>
              <a:rPr kumimoji="1" lang="en-US" altLang="zh-CN" sz="2400" dirty="0">
                <a:latin typeface=""/>
                <a:hlinkClick r:id="rId6"/>
              </a:rPr>
              <a:t>https://zhuanlan.zhihu.com/p/531438088</a:t>
            </a:r>
            <a:endParaRPr kumimoji="1" lang="en-US" altLang="zh-CN" sz="2400" dirty="0">
              <a:latin typeface=""/>
            </a:endParaRPr>
          </a:p>
          <a:p>
            <a:pPr marL="800100" lvl="1" indent="-342900">
              <a:buFont typeface="Arial" panose="020B0604020202020204" pitchFamily="34" charset="0"/>
              <a:buChar char="•"/>
            </a:pPr>
            <a:r>
              <a:rPr kumimoji="1" lang="en-US" altLang="zh-CN" sz="2400" dirty="0">
                <a:latin typeface=""/>
                <a:hlinkClick r:id="rId7"/>
              </a:rPr>
              <a:t>https://zhuanlan.zhihu.com/p/158753838</a:t>
            </a:r>
            <a:endParaRPr kumimoji="1" lang="en-US" altLang="zh-CN" sz="2400" dirty="0">
              <a:latin typeface=""/>
            </a:endParaRPr>
          </a:p>
        </p:txBody>
      </p:sp>
    </p:spTree>
    <p:extLst>
      <p:ext uri="{BB962C8B-B14F-4D97-AF65-F5344CB8AC3E}">
        <p14:creationId xmlns:p14="http://schemas.microsoft.com/office/powerpoint/2010/main" val="405485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41B242-7218-20F8-749E-B2D5CA124784}"/>
              </a:ext>
            </a:extLst>
          </p:cNvPr>
          <p:cNvSpPr>
            <a:spLocks noGrp="1"/>
          </p:cNvSpPr>
          <p:nvPr>
            <p:ph type="sldNum" sz="quarter" idx="12"/>
          </p:nvPr>
        </p:nvSpPr>
        <p:spPr/>
        <p:txBody>
          <a:bodyPr/>
          <a:lstStyle/>
          <a:p>
            <a:fld id="{7A304655-5D53-B746-8252-3F5A598C52D3}" type="slidenum">
              <a:rPr lang="en-CN" smtClean="0"/>
              <a:pPr/>
              <a:t>15</a:t>
            </a:fld>
            <a:endParaRPr lang="en-CN"/>
          </a:p>
        </p:txBody>
      </p:sp>
      <p:sp>
        <p:nvSpPr>
          <p:cNvPr id="3" name="Title 2">
            <a:extLst>
              <a:ext uri="{FF2B5EF4-FFF2-40B4-BE49-F238E27FC236}">
                <a16:creationId xmlns:a16="http://schemas.microsoft.com/office/drawing/2014/main" id="{19F707DC-DFE0-314E-3A4D-1BF97FDD5C17}"/>
              </a:ext>
            </a:extLst>
          </p:cNvPr>
          <p:cNvSpPr>
            <a:spLocks noGrp="1"/>
          </p:cNvSpPr>
          <p:nvPr>
            <p:ph type="title"/>
          </p:nvPr>
        </p:nvSpPr>
        <p:spPr/>
        <p:txBody>
          <a:bodyPr>
            <a:normAutofit/>
          </a:bodyPr>
          <a:lstStyle/>
          <a:p>
            <a:r>
              <a:rPr lang="zh-CN" altLang="en-US" b="0" i="0" dirty="0">
                <a:solidFill>
                  <a:srgbClr val="222222"/>
                </a:solidFill>
                <a:effectLst/>
                <a:latin typeface="Lato" panose="020F0502020204030203" pitchFamily="34" charset="0"/>
              </a:rPr>
              <a:t>为什么要学 </a:t>
            </a:r>
            <a:r>
              <a:rPr lang="en-US" altLang="zh-CN" b="0" i="0" dirty="0">
                <a:solidFill>
                  <a:srgbClr val="222222"/>
                </a:solidFill>
                <a:effectLst/>
                <a:latin typeface="Lato" panose="020F0502020204030203" pitchFamily="34" charset="0"/>
              </a:rPr>
              <a:t>“</a:t>
            </a:r>
            <a:r>
              <a:rPr lang="zh-CN" altLang="en-US" b="0" i="0" dirty="0">
                <a:solidFill>
                  <a:srgbClr val="222222"/>
                </a:solidFill>
                <a:effectLst/>
                <a:latin typeface="Lato" panose="020F0502020204030203" pitchFamily="34" charset="0"/>
              </a:rPr>
              <a:t>任何东西</a:t>
            </a:r>
            <a:r>
              <a:rPr lang="en-US" altLang="zh-CN" b="0" i="0" dirty="0">
                <a:solidFill>
                  <a:srgbClr val="222222"/>
                </a:solidFill>
                <a:effectLst/>
                <a:latin typeface="Lato" panose="020F0502020204030203" pitchFamily="34" charset="0"/>
              </a:rPr>
              <a:t>”</a:t>
            </a:r>
            <a:r>
              <a:rPr lang="zh-CN" altLang="en-US" b="0" i="0" dirty="0">
                <a:solidFill>
                  <a:srgbClr val="222222"/>
                </a:solidFill>
                <a:effectLst/>
                <a:latin typeface="Lato" panose="020F0502020204030203" pitchFamily="34" charset="0"/>
              </a:rPr>
              <a:t>？</a:t>
            </a:r>
            <a:endParaRPr kumimoji="1" lang="zh-CN" altLang="en-US" dirty="0"/>
          </a:p>
        </p:txBody>
      </p:sp>
      <p:sp>
        <p:nvSpPr>
          <p:cNvPr id="5" name="TextBox 4">
            <a:extLst>
              <a:ext uri="{FF2B5EF4-FFF2-40B4-BE49-F238E27FC236}">
                <a16:creationId xmlns:a16="http://schemas.microsoft.com/office/drawing/2014/main" id="{49005666-0732-0165-5EFA-1BC286500239}"/>
              </a:ext>
            </a:extLst>
          </p:cNvPr>
          <p:cNvSpPr txBox="1"/>
          <p:nvPr/>
        </p:nvSpPr>
        <p:spPr>
          <a:xfrm>
            <a:off x="628651" y="1289154"/>
            <a:ext cx="8422726" cy="4154984"/>
          </a:xfrm>
          <a:prstGeom prst="rect">
            <a:avLst/>
          </a:prstGeom>
          <a:noFill/>
        </p:spPr>
        <p:txBody>
          <a:bodyPr wrap="square" rtlCol="0">
            <a:spAutoFit/>
          </a:bodyPr>
          <a:lstStyle/>
          <a:p>
            <a:pPr algn="l"/>
            <a:r>
              <a:rPr lang="zh-CN" altLang="en-US" sz="2400" b="0" i="0" dirty="0">
                <a:solidFill>
                  <a:srgbClr val="000000"/>
                </a:solidFill>
                <a:effectLst/>
              </a:rPr>
              <a:t>重走</a:t>
            </a:r>
            <a:r>
              <a:rPr lang="zh-CN" altLang="en-US" sz="2400" dirty="0">
                <a:solidFill>
                  <a:srgbClr val="FF0000"/>
                </a:solidFill>
              </a:rPr>
              <a:t>从无到有</a:t>
            </a:r>
            <a:r>
              <a:rPr lang="zh-CN" altLang="en-US" sz="2400" b="0" i="0" dirty="0">
                <a:solidFill>
                  <a:srgbClr val="000000"/>
                </a:solidFill>
                <a:effectLst/>
              </a:rPr>
              <a:t>的发现历程</a:t>
            </a:r>
            <a:endParaRPr lang="en-US" altLang="zh-CN" sz="2400" b="0" i="0" dirty="0">
              <a:solidFill>
                <a:srgbClr val="000000"/>
              </a:solidFill>
              <a:effectLst/>
            </a:endParaRPr>
          </a:p>
          <a:p>
            <a:pPr marL="342900" indent="-342900">
              <a:buFont typeface="Arial" panose="020B0604020202020204" pitchFamily="34" charset="0"/>
              <a:buChar char="•"/>
            </a:pPr>
            <a:r>
              <a:rPr lang="zh-CN" altLang="en-US" sz="2400" b="0" i="0" dirty="0">
                <a:solidFill>
                  <a:srgbClr val="000000"/>
                </a:solidFill>
                <a:effectLst/>
              </a:rPr>
              <a:t>基本思想、基本方法、里程碑、走过的弯路</a:t>
            </a:r>
          </a:p>
          <a:p>
            <a:pPr marL="342900" indent="-342900" algn="l">
              <a:buFont typeface="Arial" panose="020B0604020202020204" pitchFamily="34" charset="0"/>
              <a:buChar char="•"/>
            </a:pPr>
            <a:r>
              <a:rPr lang="zh-CN" altLang="en-US" sz="2400" b="0" i="0" dirty="0">
                <a:solidFill>
                  <a:srgbClr val="000000"/>
                </a:solidFill>
                <a:effectLst/>
              </a:rPr>
              <a:t>最终目的：应用</a:t>
            </a:r>
            <a:r>
              <a:rPr lang="en-US" altLang="zh-CN" sz="2400" b="0" i="0" dirty="0">
                <a:solidFill>
                  <a:srgbClr val="000000"/>
                </a:solidFill>
                <a:effectLst/>
              </a:rPr>
              <a:t>/</a:t>
            </a:r>
            <a:r>
              <a:rPr lang="zh-CN" altLang="en-US" sz="2400" b="0" i="0" dirty="0">
                <a:solidFill>
                  <a:srgbClr val="000000"/>
                </a:solidFill>
                <a:effectLst/>
              </a:rPr>
              <a:t>创新 </a:t>
            </a:r>
            <a:r>
              <a:rPr lang="en-US" altLang="zh-CN" sz="2400" b="0" i="0" dirty="0">
                <a:solidFill>
                  <a:srgbClr val="000000"/>
                </a:solidFill>
                <a:effectLst/>
              </a:rPr>
              <a:t>(</a:t>
            </a:r>
            <a:r>
              <a:rPr lang="zh-CN" altLang="en-US" sz="2400" b="0" i="0" dirty="0">
                <a:solidFill>
                  <a:srgbClr val="000000"/>
                </a:solidFill>
                <a:effectLst/>
              </a:rPr>
              <a:t>做题得分不是目的而是手段</a:t>
            </a:r>
            <a:r>
              <a:rPr lang="en-US" altLang="zh-CN" sz="2400" b="0" i="0" dirty="0">
                <a:solidFill>
                  <a:srgbClr val="000000"/>
                </a:solidFill>
                <a:effectLst/>
              </a:rPr>
              <a:t>)</a:t>
            </a:r>
            <a:endParaRPr lang="en-US" altLang="zh-CN" sz="2400" dirty="0">
              <a:solidFill>
                <a:srgbClr val="000000"/>
              </a:solidFill>
            </a:endParaRPr>
          </a:p>
          <a:p>
            <a:pPr marL="800100" lvl="1" indent="-342900">
              <a:buFont typeface="Arial" panose="020B0604020202020204" pitchFamily="34" charset="0"/>
              <a:buChar char="•"/>
            </a:pPr>
            <a:r>
              <a:rPr lang="zh-CN" altLang="en-US" sz="2400" b="0" i="0" dirty="0">
                <a:solidFill>
                  <a:srgbClr val="000000"/>
                </a:solidFill>
                <a:effectLst/>
              </a:rPr>
              <a:t>如果只是记得几个结论，那 </a:t>
            </a:r>
            <a:r>
              <a:rPr lang="en-US" sz="2400" b="0" i="0" dirty="0" err="1">
                <a:solidFill>
                  <a:srgbClr val="000000"/>
                </a:solidFill>
                <a:effectLst/>
                <a:latin typeface="Consolas" panose="020B0609020204030204" pitchFamily="49" charset="0"/>
                <a:cs typeface="Consolas" panose="020B0609020204030204" pitchFamily="49" charset="0"/>
              </a:rPr>
              <a:t>ChatGPT</a:t>
            </a:r>
            <a:r>
              <a:rPr lang="en-US" sz="2400" b="0" i="0" dirty="0">
                <a:solidFill>
                  <a:srgbClr val="000000"/>
                </a:solidFill>
                <a:effectLst/>
              </a:rPr>
              <a:t> </a:t>
            </a:r>
            <a:r>
              <a:rPr lang="zh-CN" altLang="en-US" sz="2400" b="0" i="0" dirty="0">
                <a:solidFill>
                  <a:srgbClr val="000000"/>
                </a:solidFill>
                <a:effectLst/>
              </a:rPr>
              <a:t>已经做得很好了</a:t>
            </a:r>
          </a:p>
          <a:p>
            <a:pPr marL="342900" indent="-342900">
              <a:buFont typeface="Arial" panose="020B0604020202020204" pitchFamily="34" charset="0"/>
              <a:buChar char="•"/>
            </a:pPr>
            <a:endParaRPr kumimoji="1" lang="en-US" altLang="zh-CN" sz="2400" dirty="0"/>
          </a:p>
          <a:p>
            <a:r>
              <a:rPr lang="zh-CN" altLang="en-US" sz="2400" b="0" i="0" dirty="0">
                <a:solidFill>
                  <a:srgbClr val="000000"/>
                </a:solidFill>
                <a:effectLst/>
              </a:rPr>
              <a:t>学习 “任何东西” 的现代方法</a:t>
            </a:r>
            <a:endParaRPr kumimoji="1" lang="en-US" altLang="zh-CN" sz="2400" b="0" i="0" dirty="0">
              <a:solidFill>
                <a:srgbClr val="000000"/>
              </a:solidFill>
              <a:effectLst/>
            </a:endParaRPr>
          </a:p>
          <a:p>
            <a:pPr marL="342900" indent="-342900">
              <a:buFont typeface="Arial" panose="020B0604020202020204" pitchFamily="34" charset="0"/>
              <a:buChar char="•"/>
            </a:pPr>
            <a:r>
              <a:rPr lang="zh-CN" altLang="en-US" sz="2400" b="0" i="0" dirty="0">
                <a:solidFill>
                  <a:srgbClr val="000000"/>
                </a:solidFill>
                <a:effectLst/>
              </a:rPr>
              <a:t>使用辅助工具加速探索</a:t>
            </a:r>
            <a:endParaRPr lang="en-US" altLang="zh-CN" sz="2400" b="0" i="0" dirty="0">
              <a:solidFill>
                <a:srgbClr val="000000"/>
              </a:solidFill>
              <a:effectLst/>
            </a:endParaRPr>
          </a:p>
          <a:p>
            <a:pPr marL="800100" lvl="1" indent="-342900">
              <a:buFont typeface="Arial" panose="020B0604020202020204" pitchFamily="34" charset="0"/>
              <a:buChar char="•"/>
            </a:pPr>
            <a:r>
              <a:rPr lang="zh-CN" altLang="en-US" sz="2400" b="0" i="0" dirty="0">
                <a:solidFill>
                  <a:srgbClr val="000000"/>
                </a:solidFill>
                <a:effectLst/>
              </a:rPr>
              <a:t>数值</a:t>
            </a:r>
            <a:r>
              <a:rPr lang="en-US" altLang="zh-CN" sz="2400" b="0" i="0" dirty="0">
                <a:solidFill>
                  <a:srgbClr val="000000"/>
                </a:solidFill>
                <a:effectLst/>
              </a:rPr>
              <a:t>/</a:t>
            </a:r>
            <a:r>
              <a:rPr lang="zh-CN" altLang="en-US" sz="2400" b="0" i="0" dirty="0">
                <a:solidFill>
                  <a:srgbClr val="000000"/>
                </a:solidFill>
                <a:effectLst/>
              </a:rPr>
              <a:t>符号计算：</a:t>
            </a:r>
            <a:r>
              <a:rPr lang="en-US" sz="2400" b="0" i="0" dirty="0" err="1">
                <a:solidFill>
                  <a:srgbClr val="000000"/>
                </a:solidFill>
                <a:effectLst/>
                <a:latin typeface="Consolas" panose="020B0609020204030204" pitchFamily="49" charset="0"/>
                <a:cs typeface="Consolas" panose="020B0609020204030204" pitchFamily="49" charset="0"/>
              </a:rPr>
              <a:t>numpy</a:t>
            </a:r>
            <a:r>
              <a:rPr lang="en-US" sz="2400" b="0" i="0" dirty="0">
                <a:solidFill>
                  <a:srgbClr val="000000"/>
                </a:solidFill>
                <a:effectLst/>
                <a:latin typeface="Consolas" panose="020B0609020204030204" pitchFamily="49" charset="0"/>
                <a:cs typeface="Consolas" panose="020B0609020204030204" pitchFamily="49" charset="0"/>
              </a:rPr>
              <a:t>, </a:t>
            </a:r>
            <a:r>
              <a:rPr lang="en-US" sz="2400" b="0" i="0" dirty="0" err="1">
                <a:solidFill>
                  <a:srgbClr val="000000"/>
                </a:solidFill>
                <a:effectLst/>
                <a:latin typeface="Consolas" panose="020B0609020204030204" pitchFamily="49" charset="0"/>
                <a:cs typeface="Consolas" panose="020B0609020204030204" pitchFamily="49" charset="0"/>
              </a:rPr>
              <a:t>sympy</a:t>
            </a:r>
            <a:r>
              <a:rPr lang="en-US" sz="2400" b="0" i="0" dirty="0">
                <a:solidFill>
                  <a:srgbClr val="000000"/>
                </a:solidFill>
                <a:effectLst/>
                <a:latin typeface="Consolas" panose="020B0609020204030204" pitchFamily="49" charset="0"/>
                <a:cs typeface="Consolas" panose="020B0609020204030204" pitchFamily="49" charset="0"/>
              </a:rPr>
              <a:t>, sage, Mathematica</a:t>
            </a:r>
            <a:r>
              <a:rPr lang="en-US" sz="2400" b="0" i="0" dirty="0">
                <a:solidFill>
                  <a:srgbClr val="000000"/>
                </a:solidFill>
                <a:effectLst/>
              </a:rPr>
              <a:t>, ...</a:t>
            </a:r>
          </a:p>
          <a:p>
            <a:pPr marL="800100" lvl="1" indent="-342900">
              <a:buFont typeface="Arial" panose="020B0604020202020204" pitchFamily="34" charset="0"/>
              <a:buChar char="•"/>
            </a:pPr>
            <a:r>
              <a:rPr lang="zh-CN" altLang="en-US" sz="2400" b="0" i="0" dirty="0">
                <a:solidFill>
                  <a:srgbClr val="000000"/>
                </a:solidFill>
                <a:effectLst/>
              </a:rPr>
              <a:t>可视化：</a:t>
            </a:r>
            <a:r>
              <a:rPr lang="en-US" sz="2400" b="0" i="0" dirty="0">
                <a:solidFill>
                  <a:srgbClr val="000000"/>
                </a:solidFill>
                <a:effectLst/>
                <a:latin typeface="Consolas" panose="020B0609020204030204" pitchFamily="49" charset="0"/>
                <a:cs typeface="Consolas" panose="020B0609020204030204" pitchFamily="49" charset="0"/>
              </a:rPr>
              <a:t>matplotlib</a:t>
            </a:r>
          </a:p>
          <a:p>
            <a:pPr marL="1257300" lvl="2" indent="-342900">
              <a:buFont typeface="Arial" panose="020B0604020202020204" pitchFamily="34" charset="0"/>
              <a:buChar char="•"/>
            </a:pPr>
            <a:r>
              <a:rPr lang="en-US" sz="2400" b="0" i="0" dirty="0">
                <a:solidFill>
                  <a:srgbClr val="000000"/>
                </a:solidFill>
                <a:effectLst/>
              </a:rPr>
              <a:t>Life is short; you need Python</a:t>
            </a:r>
          </a:p>
        </p:txBody>
      </p:sp>
      <p:sp>
        <p:nvSpPr>
          <p:cNvPr id="6" name="TextBox 5">
            <a:extLst>
              <a:ext uri="{FF2B5EF4-FFF2-40B4-BE49-F238E27FC236}">
                <a16:creationId xmlns:a16="http://schemas.microsoft.com/office/drawing/2014/main" id="{E9A8368F-A29B-AEBC-2214-B0ADBF60CA2A}"/>
              </a:ext>
            </a:extLst>
          </p:cNvPr>
          <p:cNvSpPr txBox="1"/>
          <p:nvPr/>
        </p:nvSpPr>
        <p:spPr>
          <a:xfrm>
            <a:off x="2593479" y="5922552"/>
            <a:ext cx="5570756" cy="369332"/>
          </a:xfrm>
          <a:prstGeom prst="rect">
            <a:avLst/>
          </a:prstGeom>
          <a:noFill/>
        </p:spPr>
        <p:txBody>
          <a:bodyPr wrap="none" rtlCol="0">
            <a:spAutoFit/>
          </a:bodyPr>
          <a:lstStyle/>
          <a:p>
            <a:pPr algn="l"/>
            <a:r>
              <a:rPr kumimoji="1" lang="zh-CN" altLang="en-US" dirty="0"/>
              <a:t>摘自</a:t>
            </a:r>
            <a:r>
              <a:rPr kumimoji="1" lang="en-US" altLang="zh-CN" dirty="0">
                <a:hlinkClick r:id="rId2"/>
              </a:rPr>
              <a:t>https://jyywiki.cn/OS/2023/build/lect1.ipynb.html</a:t>
            </a:r>
            <a:r>
              <a:rPr kumimoji="1" lang="zh-CN" altLang="en-US" dirty="0"/>
              <a:t> </a:t>
            </a:r>
          </a:p>
        </p:txBody>
      </p:sp>
      <p:pic>
        <p:nvPicPr>
          <p:cNvPr id="7" name="Picture 6">
            <a:extLst>
              <a:ext uri="{FF2B5EF4-FFF2-40B4-BE49-F238E27FC236}">
                <a16:creationId xmlns:a16="http://schemas.microsoft.com/office/drawing/2014/main" id="{99A7F507-7AB4-B56E-95A8-5D717AE96B24}"/>
              </a:ext>
            </a:extLst>
          </p:cNvPr>
          <p:cNvPicPr>
            <a:picLocks noChangeAspect="1"/>
          </p:cNvPicPr>
          <p:nvPr/>
        </p:nvPicPr>
        <p:blipFill rotWithShape="1">
          <a:blip r:embed="rId3"/>
          <a:srcRect l="18935" r="4015"/>
          <a:stretch/>
        </p:blipFill>
        <p:spPr>
          <a:xfrm>
            <a:off x="8006897" y="5272786"/>
            <a:ext cx="1016906" cy="1030790"/>
          </a:xfrm>
          <a:prstGeom prst="ellipse">
            <a:avLst/>
          </a:prstGeom>
        </p:spPr>
      </p:pic>
    </p:spTree>
    <p:extLst>
      <p:ext uri="{BB962C8B-B14F-4D97-AF65-F5344CB8AC3E}">
        <p14:creationId xmlns:p14="http://schemas.microsoft.com/office/powerpoint/2010/main" val="332237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67C006-1581-27D6-2561-2EAF9EDF592A}"/>
              </a:ext>
            </a:extLst>
          </p:cNvPr>
          <p:cNvSpPr>
            <a:spLocks noGrp="1"/>
          </p:cNvSpPr>
          <p:nvPr>
            <p:ph type="sldNum" sz="quarter" idx="12"/>
          </p:nvPr>
        </p:nvSpPr>
        <p:spPr/>
        <p:txBody>
          <a:bodyPr/>
          <a:lstStyle/>
          <a:p>
            <a:fld id="{7A304655-5D53-B746-8252-3F5A598C52D3}" type="slidenum">
              <a:rPr lang="en-CN" smtClean="0"/>
              <a:pPr/>
              <a:t>16</a:t>
            </a:fld>
            <a:endParaRPr lang="en-CN"/>
          </a:p>
        </p:txBody>
      </p:sp>
      <p:sp>
        <p:nvSpPr>
          <p:cNvPr id="3" name="Title 2">
            <a:extLst>
              <a:ext uri="{FF2B5EF4-FFF2-40B4-BE49-F238E27FC236}">
                <a16:creationId xmlns:a16="http://schemas.microsoft.com/office/drawing/2014/main" id="{F837727A-4287-412F-FD12-0E787401B201}"/>
              </a:ext>
            </a:extLst>
          </p:cNvPr>
          <p:cNvSpPr>
            <a:spLocks noGrp="1"/>
          </p:cNvSpPr>
          <p:nvPr>
            <p:ph type="title"/>
          </p:nvPr>
        </p:nvSpPr>
        <p:spPr/>
        <p:txBody>
          <a:bodyPr/>
          <a:lstStyle/>
          <a:p>
            <a:r>
              <a:rPr kumimoji="1" lang="zh-CN" altLang="en-US" dirty="0"/>
              <a:t>高中数学与大学数学</a:t>
            </a:r>
          </a:p>
        </p:txBody>
      </p:sp>
      <p:sp>
        <p:nvSpPr>
          <p:cNvPr id="6" name="Rounded Rectangle 5">
            <a:extLst>
              <a:ext uri="{FF2B5EF4-FFF2-40B4-BE49-F238E27FC236}">
                <a16:creationId xmlns:a16="http://schemas.microsoft.com/office/drawing/2014/main" id="{6D8FA4F5-EEF1-466C-FD98-3BFC020294BF}"/>
              </a:ext>
            </a:extLst>
          </p:cNvPr>
          <p:cNvSpPr/>
          <p:nvPr/>
        </p:nvSpPr>
        <p:spPr>
          <a:xfrm>
            <a:off x="628650" y="1208314"/>
            <a:ext cx="7731579" cy="471895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其次</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设身处地地想一想</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中学老师有余力实行所谓的素质教育吗</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近有期中、期末各种统考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还有月考甚至周考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远有至关重要的高考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这些考试在很大程度上“考的就是熟练程度和对陷阱的敏感度”（学生的话）</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大量重复训练成了一种必然</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而学生的成绩应该是衡量老师的教学效果的唯一标准吧</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谁愿意吃力不讨好地花更大的精力实施短期难以见效的所谓素质教育</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班上的学生人数多且又参差不齐</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不太可能有某一套素质教育方案适用所有的孩子</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也没有时间对每个孩子进行所谓的因材施教</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a:t>
            </a:r>
          </a:p>
          <a:p>
            <a:pPr algn="r"/>
            <a:r>
              <a:rPr kumimoji="1" lang="zh-CN" altLang="en-US" sz="2400" b="1" dirty="0">
                <a:latin typeface="FangSong" panose="02010609060101010101" pitchFamily="49" charset="-122"/>
                <a:ea typeface="FangSong" panose="02010609060101010101" pitchFamily="49" charset="-122"/>
              </a:rPr>
              <a:t>选自</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高中数学与大学数学</a:t>
            </a:r>
            <a:r>
              <a:rPr kumimoji="1" lang="en-US" altLang="zh-CN" sz="2400" b="1" dirty="0">
                <a:latin typeface="FangSong" panose="02010609060101010101" pitchFamily="49" charset="-122"/>
                <a:ea typeface="FangSong" panose="02010609060101010101" pitchFamily="49" charset="-122"/>
              </a:rPr>
              <a:t>》</a:t>
            </a:r>
          </a:p>
          <a:p>
            <a:pPr algn="r"/>
            <a:r>
              <a:rPr kumimoji="1" lang="en-US" altLang="zh-CN" sz="1600" dirty="0">
                <a:hlinkClick r:id="rId3"/>
              </a:rPr>
              <a:t>https://mp.weixin.qq.com/s/9x1WZSi-thcBSsfIK8HuGg</a:t>
            </a:r>
            <a:endParaRPr kumimoji="1" lang="zh-CN" altLang="en-US" sz="1600" dirty="0"/>
          </a:p>
          <a:p>
            <a:pPr algn="r"/>
            <a:r>
              <a:rPr kumimoji="1" lang="zh-CN" altLang="en-US" sz="2400" b="1" dirty="0">
                <a:latin typeface="FangSong" panose="02010609060101010101" pitchFamily="49" charset="-122"/>
                <a:ea typeface="FangSong" panose="02010609060101010101" pitchFamily="49" charset="-122"/>
              </a:rPr>
              <a:t> </a:t>
            </a:r>
          </a:p>
        </p:txBody>
      </p:sp>
    </p:spTree>
    <p:extLst>
      <p:ext uri="{BB962C8B-B14F-4D97-AF65-F5344CB8AC3E}">
        <p14:creationId xmlns:p14="http://schemas.microsoft.com/office/powerpoint/2010/main" val="176892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E0B549-DBE7-2B89-E6C5-B382146468B4}"/>
              </a:ext>
            </a:extLst>
          </p:cNvPr>
          <p:cNvSpPr>
            <a:spLocks noGrp="1"/>
          </p:cNvSpPr>
          <p:nvPr>
            <p:ph type="sldNum" sz="quarter" idx="12"/>
          </p:nvPr>
        </p:nvSpPr>
        <p:spPr/>
        <p:txBody>
          <a:bodyPr/>
          <a:lstStyle/>
          <a:p>
            <a:fld id="{7A304655-5D53-B746-8252-3F5A598C52D3}" type="slidenum">
              <a:rPr lang="en-CN" smtClean="0"/>
              <a:pPr/>
              <a:t>17</a:t>
            </a:fld>
            <a:endParaRPr lang="en-CN"/>
          </a:p>
        </p:txBody>
      </p:sp>
      <p:sp>
        <p:nvSpPr>
          <p:cNvPr id="3" name="Title 2">
            <a:extLst>
              <a:ext uri="{FF2B5EF4-FFF2-40B4-BE49-F238E27FC236}">
                <a16:creationId xmlns:a16="http://schemas.microsoft.com/office/drawing/2014/main" id="{13739C33-60F2-46E1-D559-20F0F7D1FA3E}"/>
              </a:ext>
            </a:extLst>
          </p:cNvPr>
          <p:cNvSpPr>
            <a:spLocks noGrp="1"/>
          </p:cNvSpPr>
          <p:nvPr>
            <p:ph type="title"/>
          </p:nvPr>
        </p:nvSpPr>
        <p:spPr/>
        <p:txBody>
          <a:bodyPr/>
          <a:lstStyle/>
          <a:p>
            <a:r>
              <a:rPr kumimoji="1" lang="zh-CN" altLang="en-US" dirty="0"/>
              <a:t>对策</a:t>
            </a:r>
            <a:r>
              <a:rPr kumimoji="1" lang="en-US" altLang="zh-CN" dirty="0"/>
              <a:t>?</a:t>
            </a:r>
            <a:endParaRPr kumimoji="1" lang="zh-CN" altLang="en-US" dirty="0"/>
          </a:p>
        </p:txBody>
      </p:sp>
      <p:sp>
        <p:nvSpPr>
          <p:cNvPr id="5" name="TextBox 4">
            <a:extLst>
              <a:ext uri="{FF2B5EF4-FFF2-40B4-BE49-F238E27FC236}">
                <a16:creationId xmlns:a16="http://schemas.microsoft.com/office/drawing/2014/main" id="{F6785581-B949-E26C-3FBE-9BAF53F8361A}"/>
              </a:ext>
            </a:extLst>
          </p:cNvPr>
          <p:cNvSpPr txBox="1"/>
          <p:nvPr/>
        </p:nvSpPr>
        <p:spPr>
          <a:xfrm>
            <a:off x="2130878" y="5656043"/>
            <a:ext cx="5331278" cy="369332"/>
          </a:xfrm>
          <a:prstGeom prst="rect">
            <a:avLst/>
          </a:prstGeom>
          <a:noFill/>
        </p:spPr>
        <p:txBody>
          <a:bodyPr wrap="square">
            <a:spAutoFit/>
          </a:bodyPr>
          <a:lstStyle/>
          <a:p>
            <a:r>
              <a:rPr lang="zh-CN" altLang="en-US" dirty="0">
                <a:hlinkClick r:id="rId2"/>
              </a:rPr>
              <a:t>https://www.bilibili.com/video/BV1CS4y147HV</a:t>
            </a:r>
            <a:r>
              <a:rPr lang="zh-CN" altLang="en-US" dirty="0"/>
              <a:t> </a:t>
            </a:r>
          </a:p>
        </p:txBody>
      </p:sp>
      <p:pic>
        <p:nvPicPr>
          <p:cNvPr id="6" name="Picture 5">
            <a:extLst>
              <a:ext uri="{FF2B5EF4-FFF2-40B4-BE49-F238E27FC236}">
                <a16:creationId xmlns:a16="http://schemas.microsoft.com/office/drawing/2014/main" id="{95623281-D065-50F5-747E-CB5AAF7A036C}"/>
              </a:ext>
            </a:extLst>
          </p:cNvPr>
          <p:cNvPicPr>
            <a:picLocks noChangeAspect="1"/>
          </p:cNvPicPr>
          <p:nvPr/>
        </p:nvPicPr>
        <p:blipFill>
          <a:blip r:embed="rId3"/>
          <a:stretch>
            <a:fillRect/>
          </a:stretch>
        </p:blipFill>
        <p:spPr>
          <a:xfrm>
            <a:off x="628650" y="1201957"/>
            <a:ext cx="7684407" cy="4297867"/>
          </a:xfrm>
          <a:prstGeom prst="rect">
            <a:avLst/>
          </a:prstGeom>
        </p:spPr>
      </p:pic>
    </p:spTree>
    <p:extLst>
      <p:ext uri="{BB962C8B-B14F-4D97-AF65-F5344CB8AC3E}">
        <p14:creationId xmlns:p14="http://schemas.microsoft.com/office/powerpoint/2010/main" val="40433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18</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这篇文章眼熟吗</a:t>
            </a:r>
            <a:r>
              <a:rPr kumimoji="1" lang="en-US" altLang="zh-CN" dirty="0"/>
              <a:t>?</a:t>
            </a:r>
            <a:r>
              <a:rPr kumimoji="1" lang="zh-CN" altLang="en-US" dirty="0"/>
              <a:t> </a:t>
            </a:r>
          </a:p>
        </p:txBody>
      </p:sp>
      <p:sp>
        <p:nvSpPr>
          <p:cNvPr id="4" name="TextBox 3">
            <a:extLst>
              <a:ext uri="{FF2B5EF4-FFF2-40B4-BE49-F238E27FC236}">
                <a16:creationId xmlns:a16="http://schemas.microsoft.com/office/drawing/2014/main" id="{856D2E7E-17A9-AC76-7000-402159B7577D}"/>
              </a:ext>
            </a:extLst>
          </p:cNvPr>
          <p:cNvSpPr txBox="1"/>
          <p:nvPr/>
        </p:nvSpPr>
        <p:spPr>
          <a:xfrm>
            <a:off x="628650" y="1999860"/>
            <a:ext cx="5644444" cy="3046988"/>
          </a:xfrm>
          <a:prstGeom prst="rect">
            <a:avLst/>
          </a:prstGeom>
          <a:noFill/>
        </p:spPr>
        <p:txBody>
          <a:bodyPr wrap="square" rtlCol="0">
            <a:spAutoFit/>
          </a:bodyPr>
          <a:lstStyle/>
          <a:p>
            <a:r>
              <a:rPr kumimoji="1" lang="en-US" altLang="zh-CN" sz="1600" dirty="0"/>
              <a:t>…</a:t>
            </a:r>
            <a:r>
              <a:rPr kumimoji="1" lang="zh-CN" altLang="en-US" sz="1600" dirty="0"/>
              <a:t>在大家开始学习数学之前，对于为什么要学数学，如何才能学好数学等问题，我有一些想法与你们交流．为什么要学数学呢？我想从以下两个方面谈谈认识</a:t>
            </a:r>
            <a:r>
              <a:rPr kumimoji="1" lang="en-US" altLang="zh-CN" sz="1600" dirty="0"/>
              <a:t>.</a:t>
            </a:r>
          </a:p>
          <a:p>
            <a:r>
              <a:rPr kumimoji="1" lang="en-US" altLang="zh-CN" sz="1600" dirty="0"/>
              <a:t>	</a:t>
            </a:r>
            <a:r>
              <a:rPr kumimoji="1" lang="zh-CN" altLang="en-US" sz="1600" b="1" dirty="0">
                <a:solidFill>
                  <a:schemeClr val="accent1"/>
                </a:solidFill>
              </a:rPr>
              <a:t>数学是有用的．</a:t>
            </a:r>
            <a:r>
              <a:rPr kumimoji="1" lang="zh-CN" altLang="en-US" sz="1600" dirty="0"/>
              <a:t>在生活、生产、科学和技术中，在这套教科书中，我们都会看到数学的很多应用．实际上，“数量关系与空间形式”，在实践中，在理论中，在物质世界中，在精神世界中，数学就在我们身边，她是科学的语言，是一切科学和技术的基础，是我们思考和解决问题的工具．</a:t>
            </a:r>
            <a:endParaRPr kumimoji="1" lang="en-US" altLang="zh-CN" sz="1600" dirty="0"/>
          </a:p>
          <a:p>
            <a:r>
              <a:rPr kumimoji="1" lang="en-US" altLang="zh-CN" sz="1600" dirty="0"/>
              <a:t>	</a:t>
            </a:r>
            <a:r>
              <a:rPr kumimoji="1" lang="zh-CN" altLang="en-US" sz="1600" b="1" dirty="0">
                <a:solidFill>
                  <a:schemeClr val="accent1"/>
                </a:solidFill>
              </a:rPr>
              <a:t>学数学能提高能力．</a:t>
            </a:r>
            <a:r>
              <a:rPr kumimoji="1" lang="zh-CN" altLang="en-US" sz="1600" dirty="0"/>
              <a:t>大家都觉得，数学学得好的人也容易学好其他理论．实际上，理论之间往往有彼此相通和共同的东西，而“数量关系与空间形式”、逻辑结构及探索思维等正是它们的支架或脉络，因为数学恰在它们的核心处．</a:t>
            </a:r>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370819"/>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6" name="TextBox 5">
            <a:extLst>
              <a:ext uri="{FF2B5EF4-FFF2-40B4-BE49-F238E27FC236}">
                <a16:creationId xmlns:a16="http://schemas.microsoft.com/office/drawing/2014/main" id="{0B546958-E457-8D4F-D73A-C1381A1F3BA8}"/>
              </a:ext>
            </a:extLst>
          </p:cNvPr>
          <p:cNvSpPr txBox="1"/>
          <p:nvPr/>
        </p:nvSpPr>
        <p:spPr>
          <a:xfrm>
            <a:off x="6025701" y="2081001"/>
            <a:ext cx="3118299" cy="523220"/>
          </a:xfrm>
          <a:prstGeom prst="rect">
            <a:avLst/>
          </a:prstGeom>
          <a:noFill/>
        </p:spPr>
        <p:txBody>
          <a:bodyPr wrap="square">
            <a:spAutoFit/>
          </a:bodyPr>
          <a:lstStyle/>
          <a:p>
            <a:r>
              <a:rPr kumimoji="1" lang="zh-CN" altLang="en-US" sz="1400" dirty="0">
                <a:solidFill>
                  <a:schemeClr val="bg1">
                    <a:lumMod val="65000"/>
                  </a:schemeClr>
                </a:solidFill>
              </a:rPr>
              <a:t>在科技文献中，为防止中文句号和“</a:t>
            </a:r>
            <a:r>
              <a:rPr kumimoji="1" lang="en-US" altLang="zh-CN" sz="1400" dirty="0">
                <a:solidFill>
                  <a:schemeClr val="bg1">
                    <a:lumMod val="65000"/>
                  </a:schemeClr>
                </a:solidFill>
              </a:rPr>
              <a:t>o" "O" "0"</a:t>
            </a:r>
            <a:r>
              <a:rPr kumimoji="1" lang="zh-CN" altLang="en-US" sz="1400" dirty="0">
                <a:solidFill>
                  <a:schemeClr val="bg1">
                    <a:lumMod val="65000"/>
                  </a:schemeClr>
                </a:solidFill>
              </a:rPr>
              <a:t>等混淆，使用实心句号。 </a:t>
            </a:r>
            <a:endParaRPr lang="zh-CN" altLang="en-US" sz="1400" dirty="0">
              <a:solidFill>
                <a:schemeClr val="bg1">
                  <a:lumMod val="65000"/>
                </a:schemeClr>
              </a:solidFill>
            </a:endParaRPr>
          </a:p>
        </p:txBody>
      </p:sp>
      <p:sp>
        <p:nvSpPr>
          <p:cNvPr id="7" name="TextBox 6">
            <a:extLst>
              <a:ext uri="{FF2B5EF4-FFF2-40B4-BE49-F238E27FC236}">
                <a16:creationId xmlns:a16="http://schemas.microsoft.com/office/drawing/2014/main" id="{D7AA8A23-788E-1535-0056-2FDD39930FDC}"/>
              </a:ext>
            </a:extLst>
          </p:cNvPr>
          <p:cNvSpPr txBox="1"/>
          <p:nvPr/>
        </p:nvSpPr>
        <p:spPr>
          <a:xfrm>
            <a:off x="6080035" y="3026360"/>
            <a:ext cx="3118299" cy="307777"/>
          </a:xfrm>
          <a:prstGeom prst="rect">
            <a:avLst/>
          </a:prstGeom>
          <a:noFill/>
        </p:spPr>
        <p:txBody>
          <a:bodyPr wrap="square">
            <a:spAutoFit/>
          </a:bodyPr>
          <a:lstStyle/>
          <a:p>
            <a:r>
              <a:rPr kumimoji="1" lang="zh-CN" altLang="en-CN" sz="1400" dirty="0">
                <a:solidFill>
                  <a:schemeClr val="bg1">
                    <a:lumMod val="65000"/>
                  </a:schemeClr>
                </a:solidFill>
              </a:rPr>
              <a:t>怎么</a:t>
            </a:r>
            <a:r>
              <a:rPr kumimoji="1" lang="zh-CN" altLang="en-US" sz="1400" dirty="0">
                <a:solidFill>
                  <a:schemeClr val="bg1">
                    <a:lumMod val="65000"/>
                  </a:schemeClr>
                </a:solidFill>
              </a:rPr>
              <a:t>还有精神世界</a:t>
            </a:r>
            <a:r>
              <a:rPr kumimoji="1" lang="en-US" altLang="zh-CN" sz="1400" dirty="0">
                <a:solidFill>
                  <a:schemeClr val="bg1">
                    <a:lumMod val="65000"/>
                  </a:schemeClr>
                </a:solidFill>
              </a:rPr>
              <a:t>?</a:t>
            </a:r>
            <a:r>
              <a:rPr kumimoji="1" lang="zh-CN" altLang="en-US" sz="1400" dirty="0">
                <a:solidFill>
                  <a:schemeClr val="bg1">
                    <a:lumMod val="65000"/>
                  </a:schemeClr>
                </a:solidFill>
              </a:rPr>
              <a:t> </a:t>
            </a:r>
            <a:endParaRPr lang="zh-CN" altLang="en-US" sz="1400" dirty="0">
              <a:solidFill>
                <a:schemeClr val="bg1">
                  <a:lumMod val="65000"/>
                </a:schemeClr>
              </a:solidFill>
            </a:endParaRPr>
          </a:p>
        </p:txBody>
      </p:sp>
      <p:sp>
        <p:nvSpPr>
          <p:cNvPr id="8" name="TextBox 7">
            <a:extLst>
              <a:ext uri="{FF2B5EF4-FFF2-40B4-BE49-F238E27FC236}">
                <a16:creationId xmlns:a16="http://schemas.microsoft.com/office/drawing/2014/main" id="{A333408E-3DB7-EB6F-E449-A5EC7DC52D50}"/>
              </a:ext>
            </a:extLst>
          </p:cNvPr>
          <p:cNvSpPr txBox="1"/>
          <p:nvPr/>
        </p:nvSpPr>
        <p:spPr>
          <a:xfrm>
            <a:off x="6025700" y="4037648"/>
            <a:ext cx="3118299" cy="954107"/>
          </a:xfrm>
          <a:prstGeom prst="rect">
            <a:avLst/>
          </a:prstGeom>
          <a:noFill/>
        </p:spPr>
        <p:txBody>
          <a:bodyPr wrap="square">
            <a:spAutoFit/>
          </a:bodyPr>
          <a:lstStyle/>
          <a:p>
            <a:r>
              <a:rPr kumimoji="1" lang="zh-CN" altLang="en-US" sz="1400" dirty="0">
                <a:solidFill>
                  <a:schemeClr val="bg1">
                    <a:lumMod val="65000"/>
                  </a:schemeClr>
                </a:solidFill>
              </a:rPr>
              <a:t>实际上，数学素养会在方方面面塑造着你，不管是思维方式，还是生活态度，甚至是三观，都会受到数学的影响。</a:t>
            </a:r>
            <a:endParaRPr lang="zh-CN" altLang="en-US" sz="1400" dirty="0">
              <a:solidFill>
                <a:schemeClr val="bg1">
                  <a:lumMod val="65000"/>
                </a:schemeClr>
              </a:solidFill>
            </a:endParaRPr>
          </a:p>
        </p:txBody>
      </p:sp>
    </p:spTree>
    <p:extLst>
      <p:ext uri="{BB962C8B-B14F-4D97-AF65-F5344CB8AC3E}">
        <p14:creationId xmlns:p14="http://schemas.microsoft.com/office/powerpoint/2010/main" val="237703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19</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这篇文章眼熟吗</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256518"/>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6" name="TextBox 5">
            <a:extLst>
              <a:ext uri="{FF2B5EF4-FFF2-40B4-BE49-F238E27FC236}">
                <a16:creationId xmlns:a16="http://schemas.microsoft.com/office/drawing/2014/main" id="{63BBC4C9-F1B7-DB60-14F8-0FCCD5AEAF42}"/>
              </a:ext>
            </a:extLst>
          </p:cNvPr>
          <p:cNvSpPr txBox="1"/>
          <p:nvPr/>
        </p:nvSpPr>
        <p:spPr>
          <a:xfrm>
            <a:off x="357227" y="1770282"/>
            <a:ext cx="5644444" cy="4524315"/>
          </a:xfrm>
          <a:prstGeom prst="rect">
            <a:avLst/>
          </a:prstGeom>
          <a:noFill/>
        </p:spPr>
        <p:txBody>
          <a:bodyPr wrap="square" rtlCol="0">
            <a:spAutoFit/>
          </a:bodyPr>
          <a:lstStyle/>
          <a:p>
            <a:r>
              <a:rPr kumimoji="1" lang="zh-CN" altLang="en-US" sz="1600" dirty="0"/>
              <a:t>那么，如何才能学好数学呢？我想首先应当对数学有一个正确的认识．</a:t>
            </a:r>
            <a:endParaRPr kumimoji="1" lang="en-US" altLang="zh-CN" sz="1600" dirty="0"/>
          </a:p>
          <a:p>
            <a:r>
              <a:rPr kumimoji="1" lang="en-US" altLang="zh-CN" sz="1600" dirty="0"/>
              <a:t>	</a:t>
            </a:r>
            <a:r>
              <a:rPr kumimoji="1" lang="zh-CN" altLang="en-US" sz="1600" dirty="0">
                <a:solidFill>
                  <a:schemeClr val="accent1"/>
                </a:solidFill>
              </a:rPr>
              <a:t>数学是自然的．</a:t>
            </a:r>
            <a:r>
              <a:rPr kumimoji="1" lang="zh-CN" altLang="en-US" sz="1600" dirty="0"/>
              <a:t>在这套教科书中出现的数学内容，是在人类长期的实践中经过千锤百炼的数学精华和基础，其中的数学概念、数学方法与数学思想的起源与发展都是自然的．如果有人感到某个概念不自然，是强加于人的，那么只要想一下它的</a:t>
            </a:r>
            <a:r>
              <a:rPr kumimoji="1" lang="zh-CN" altLang="en-US" sz="1600" b="1" dirty="0"/>
              <a:t>背景</a:t>
            </a:r>
            <a:r>
              <a:rPr kumimoji="1" lang="zh-CN" altLang="en-US" sz="1600" dirty="0"/>
              <a:t>，它的</a:t>
            </a:r>
            <a:r>
              <a:rPr kumimoji="1" lang="zh-CN" altLang="en-US" sz="1600" b="1" dirty="0"/>
              <a:t>形成过程</a:t>
            </a:r>
            <a:r>
              <a:rPr kumimoji="1" lang="zh-CN" altLang="en-US" sz="1600" dirty="0"/>
              <a:t>，它的</a:t>
            </a:r>
            <a:r>
              <a:rPr kumimoji="1" lang="zh-CN" altLang="en-US" sz="1600" b="1" dirty="0"/>
              <a:t>应用</a:t>
            </a:r>
            <a:r>
              <a:rPr kumimoji="1" lang="zh-CN" altLang="en-US" sz="1600" dirty="0"/>
              <a:t>，以及它与其他概念的</a:t>
            </a:r>
            <a:r>
              <a:rPr kumimoji="1" lang="zh-CN" altLang="en-US" sz="1600" b="1" dirty="0"/>
              <a:t>联系</a:t>
            </a:r>
            <a:r>
              <a:rPr kumimoji="1" lang="zh-CN" altLang="en-US" sz="1600" dirty="0"/>
              <a:t>，你就会发现它实际上是水到渠成、浑然天成的产物，不仅合情合理，甚至很有人情味．这将有助于大家的学习．</a:t>
            </a:r>
            <a:endParaRPr kumimoji="1" lang="en-US" altLang="zh-CN" sz="1600" dirty="0"/>
          </a:p>
          <a:p>
            <a:r>
              <a:rPr kumimoji="1" lang="en-US" altLang="zh-CN" sz="1600" dirty="0"/>
              <a:t>	</a:t>
            </a:r>
            <a:r>
              <a:rPr kumimoji="1" lang="zh-CN" altLang="en-US" sz="1600" b="1" dirty="0">
                <a:solidFill>
                  <a:schemeClr val="accent1"/>
                </a:solidFill>
              </a:rPr>
              <a:t>数学是清楚的．</a:t>
            </a:r>
            <a:r>
              <a:rPr kumimoji="1" lang="zh-CN" altLang="en-US" sz="1600" dirty="0"/>
              <a:t>清楚的前提，清楚的推理，得出清楚的结论，数学中的命题，对就是对，错就是错，不存在丝毫的含糊．我们说，数学是易学的，因为它是清楚的，只要大家按照数学规则，按部就班地学，循序渐进地想，绝对可以学懂；我们又说，数学是难学的，也因为它是清楚的，如果有人不是按照数学规则去学去想，总想把“想当然”的东西强加给数学，</a:t>
            </a:r>
            <a:r>
              <a:rPr kumimoji="1" lang="zh-CN" altLang="en-US" sz="1600" dirty="0">
                <a:solidFill>
                  <a:srgbClr val="FF0000"/>
                </a:solidFill>
              </a:rPr>
              <a:t>在没有学会加法的时候就想学习乘法，那就要处处碰壁，学不下去了．</a:t>
            </a:r>
          </a:p>
        </p:txBody>
      </p:sp>
      <p:sp>
        <p:nvSpPr>
          <p:cNvPr id="7" name="TextBox 6">
            <a:extLst>
              <a:ext uri="{FF2B5EF4-FFF2-40B4-BE49-F238E27FC236}">
                <a16:creationId xmlns:a16="http://schemas.microsoft.com/office/drawing/2014/main" id="{9711676D-2677-B0D1-21FF-00E05A3F0E32}"/>
              </a:ext>
            </a:extLst>
          </p:cNvPr>
          <p:cNvSpPr txBox="1"/>
          <p:nvPr/>
        </p:nvSpPr>
        <p:spPr>
          <a:xfrm>
            <a:off x="5964552" y="1774787"/>
            <a:ext cx="3118299" cy="523220"/>
          </a:xfrm>
          <a:prstGeom prst="rect">
            <a:avLst/>
          </a:prstGeom>
          <a:noFill/>
        </p:spPr>
        <p:txBody>
          <a:bodyPr wrap="square">
            <a:spAutoFit/>
          </a:bodyPr>
          <a:lstStyle/>
          <a:p>
            <a:r>
              <a:rPr kumimoji="1" lang="zh-CN" altLang="en-CN" sz="1400" dirty="0">
                <a:solidFill>
                  <a:schemeClr val="bg1">
                    <a:lumMod val="65000"/>
                  </a:schemeClr>
                </a:solidFill>
              </a:rPr>
              <a:t>不过</a:t>
            </a:r>
            <a:r>
              <a:rPr kumimoji="1" lang="zh-CN" altLang="en-US" sz="1400" dirty="0">
                <a:solidFill>
                  <a:schemeClr val="bg1">
                    <a:lumMod val="65000"/>
                  </a:schemeClr>
                </a:solidFill>
              </a:rPr>
              <a:t>有趣的是我们不自然甚至畸形的教育</a:t>
            </a:r>
            <a:r>
              <a:rPr kumimoji="1" lang="en-US" altLang="zh-CN" sz="1400" dirty="0">
                <a:solidFill>
                  <a:schemeClr val="bg1">
                    <a:lumMod val="65000"/>
                  </a:schemeClr>
                </a:solidFill>
              </a:rPr>
              <a:t>,</a:t>
            </a:r>
            <a:r>
              <a:rPr kumimoji="1" lang="zh-CN" altLang="en-US" sz="1400" dirty="0">
                <a:solidFill>
                  <a:schemeClr val="bg1">
                    <a:lumMod val="65000"/>
                  </a:schemeClr>
                </a:solidFill>
              </a:rPr>
              <a:t> 轻松打破了作者这里的念想</a:t>
            </a:r>
            <a:r>
              <a:rPr kumimoji="1" lang="en-US" altLang="zh-CN" sz="1400" dirty="0">
                <a:solidFill>
                  <a:schemeClr val="bg1">
                    <a:lumMod val="65000"/>
                  </a:schemeClr>
                </a:solidFill>
              </a:rPr>
              <a:t>…</a:t>
            </a:r>
            <a:endParaRPr lang="zh-CN" altLang="en-US" sz="1400" dirty="0">
              <a:solidFill>
                <a:schemeClr val="bg1">
                  <a:lumMod val="65000"/>
                </a:schemeClr>
              </a:solidFill>
            </a:endParaRPr>
          </a:p>
        </p:txBody>
      </p:sp>
      <p:sp>
        <p:nvSpPr>
          <p:cNvPr id="9" name="TextBox 8">
            <a:extLst>
              <a:ext uri="{FF2B5EF4-FFF2-40B4-BE49-F238E27FC236}">
                <a16:creationId xmlns:a16="http://schemas.microsoft.com/office/drawing/2014/main" id="{75A01082-7E95-6140-01CB-79E07CF2F39E}"/>
              </a:ext>
            </a:extLst>
          </p:cNvPr>
          <p:cNvSpPr txBox="1"/>
          <p:nvPr/>
        </p:nvSpPr>
        <p:spPr>
          <a:xfrm>
            <a:off x="5964552" y="4175050"/>
            <a:ext cx="3118299" cy="738664"/>
          </a:xfrm>
          <a:prstGeom prst="rect">
            <a:avLst/>
          </a:prstGeom>
          <a:noFill/>
        </p:spPr>
        <p:txBody>
          <a:bodyPr wrap="square">
            <a:spAutoFit/>
          </a:bodyPr>
          <a:lstStyle/>
          <a:p>
            <a:r>
              <a:rPr kumimoji="1" lang="zh-CN" altLang="en-US" sz="1400" dirty="0">
                <a:solidFill>
                  <a:schemeClr val="bg1">
                    <a:lumMod val="65000"/>
                  </a:schemeClr>
                </a:solidFill>
              </a:rPr>
              <a:t>一切感到困难的原因是前置的知识出现了疏漏</a:t>
            </a:r>
            <a:r>
              <a:rPr kumimoji="1" lang="en-US" altLang="zh-CN" sz="1400" dirty="0">
                <a:solidFill>
                  <a:schemeClr val="bg1">
                    <a:lumMod val="65000"/>
                  </a:schemeClr>
                </a:solidFill>
              </a:rPr>
              <a:t>.</a:t>
            </a:r>
            <a:r>
              <a:rPr kumimoji="1" lang="zh-CN" altLang="en-US" sz="1400" dirty="0">
                <a:solidFill>
                  <a:schemeClr val="bg1">
                    <a:lumMod val="65000"/>
                  </a:schemeClr>
                </a:solidFill>
              </a:rPr>
              <a:t> 不过方法也很简单</a:t>
            </a:r>
            <a:r>
              <a:rPr kumimoji="1" lang="en-US" altLang="zh-CN" sz="1400" dirty="0">
                <a:solidFill>
                  <a:schemeClr val="bg1">
                    <a:lumMod val="65000"/>
                  </a:schemeClr>
                </a:solidFill>
              </a:rPr>
              <a:t>,</a:t>
            </a:r>
            <a:r>
              <a:rPr kumimoji="1" lang="zh-CN" altLang="en-US" sz="1400" dirty="0">
                <a:solidFill>
                  <a:schemeClr val="bg1">
                    <a:lumMod val="65000"/>
                  </a:schemeClr>
                </a:solidFill>
              </a:rPr>
              <a:t> 补上来就好了</a:t>
            </a:r>
            <a:r>
              <a:rPr kumimoji="1" lang="en-US" altLang="zh-CN" sz="1400" dirty="0">
                <a:solidFill>
                  <a:schemeClr val="bg1">
                    <a:lumMod val="65000"/>
                  </a:schemeClr>
                </a:solidFill>
              </a:rPr>
              <a:t>.</a:t>
            </a:r>
            <a:r>
              <a:rPr kumimoji="1" lang="zh-CN" altLang="en-US" sz="1400" dirty="0">
                <a:solidFill>
                  <a:schemeClr val="bg1">
                    <a:lumMod val="65000"/>
                  </a:schemeClr>
                </a:solidFill>
              </a:rPr>
              <a:t> </a:t>
            </a:r>
            <a:endParaRPr lang="zh-CN" altLang="en-US" sz="1400" dirty="0">
              <a:solidFill>
                <a:schemeClr val="bg1">
                  <a:lumMod val="65000"/>
                </a:schemeClr>
              </a:solidFill>
            </a:endParaRPr>
          </a:p>
        </p:txBody>
      </p:sp>
    </p:spTree>
    <p:extLst>
      <p:ext uri="{BB962C8B-B14F-4D97-AF65-F5344CB8AC3E}">
        <p14:creationId xmlns:p14="http://schemas.microsoft.com/office/powerpoint/2010/main" val="1680705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071D41-7801-BC9C-C113-18181CEB013B}"/>
              </a:ext>
            </a:extLst>
          </p:cNvPr>
          <p:cNvSpPr>
            <a:spLocks noGrp="1"/>
          </p:cNvSpPr>
          <p:nvPr>
            <p:ph type="sldNum" sz="quarter" idx="12"/>
          </p:nvPr>
        </p:nvSpPr>
        <p:spPr/>
        <p:txBody>
          <a:bodyPr/>
          <a:lstStyle/>
          <a:p>
            <a:fld id="{7A304655-5D53-B746-8252-3F5A598C52D3}" type="slidenum">
              <a:rPr lang="en-CN" smtClean="0"/>
              <a:pPr/>
              <a:t>2</a:t>
            </a:fld>
            <a:endParaRPr lang="en-CN"/>
          </a:p>
        </p:txBody>
      </p:sp>
      <p:sp>
        <p:nvSpPr>
          <p:cNvPr id="3" name="Title 2">
            <a:extLst>
              <a:ext uri="{FF2B5EF4-FFF2-40B4-BE49-F238E27FC236}">
                <a16:creationId xmlns:a16="http://schemas.microsoft.com/office/drawing/2014/main" id="{9672BA06-DEDD-5411-3F8A-A5CEA63046BB}"/>
              </a:ext>
            </a:extLst>
          </p:cNvPr>
          <p:cNvSpPr>
            <a:spLocks noGrp="1"/>
          </p:cNvSpPr>
          <p:nvPr>
            <p:ph type="title"/>
          </p:nvPr>
        </p:nvSpPr>
        <p:spPr/>
        <p:txBody>
          <a:bodyPr/>
          <a:lstStyle/>
          <a:p>
            <a:r>
              <a:rPr kumimoji="1" lang="zh-CN" altLang="en-US" dirty="0"/>
              <a:t>平行时空</a:t>
            </a:r>
            <a:r>
              <a:rPr kumimoji="1" lang="en-US" altLang="zh-CN" dirty="0"/>
              <a:t>:</a:t>
            </a:r>
            <a:r>
              <a:rPr kumimoji="1" lang="zh-CN" altLang="en-US" dirty="0"/>
              <a:t> 不同的考试模式</a:t>
            </a:r>
          </a:p>
        </p:txBody>
      </p:sp>
      <p:sp>
        <p:nvSpPr>
          <p:cNvPr id="5" name="TextBox 4">
            <a:extLst>
              <a:ext uri="{FF2B5EF4-FFF2-40B4-BE49-F238E27FC236}">
                <a16:creationId xmlns:a16="http://schemas.microsoft.com/office/drawing/2014/main" id="{394D02A7-AF05-B8C3-6C89-929812C04D6B}"/>
              </a:ext>
            </a:extLst>
          </p:cNvPr>
          <p:cNvSpPr txBox="1"/>
          <p:nvPr/>
        </p:nvSpPr>
        <p:spPr>
          <a:xfrm>
            <a:off x="724829" y="1221057"/>
            <a:ext cx="5349541" cy="4154984"/>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三种方法</a:t>
            </a:r>
            <a:r>
              <a:rPr kumimoji="1" lang="en-US" altLang="zh-CN" sz="2400" dirty="0"/>
              <a:t>:</a:t>
            </a:r>
            <a:r>
              <a:rPr kumimoji="1" lang="zh-CN" altLang="en-US" sz="2400" dirty="0"/>
              <a:t> 什么也不带</a:t>
            </a:r>
            <a:r>
              <a:rPr kumimoji="1" lang="en-US" altLang="zh-CN" sz="2400" dirty="0"/>
              <a:t>,</a:t>
            </a:r>
            <a:r>
              <a:rPr kumimoji="1" lang="zh-CN" altLang="en-US" sz="2400" dirty="0"/>
              <a:t> 计算器</a:t>
            </a:r>
            <a:r>
              <a:rPr kumimoji="1" lang="en-US" altLang="zh-CN" sz="2400" dirty="0"/>
              <a:t>,</a:t>
            </a:r>
            <a:r>
              <a:rPr kumimoji="1" lang="zh-CN" altLang="en-US" sz="2400" dirty="0"/>
              <a:t> 电脑</a:t>
            </a:r>
            <a:endParaRPr kumimoji="1" lang="en-US" altLang="zh-CN" sz="2400" dirty="0"/>
          </a:p>
          <a:p>
            <a:pPr algn="l"/>
            <a:endParaRPr kumimoji="1" lang="en-US" altLang="zh-CN" sz="2400" dirty="0"/>
          </a:p>
          <a:p>
            <a:pPr algn="l"/>
            <a:r>
              <a:rPr kumimoji="1" lang="zh-CN" altLang="en-US" sz="2400" dirty="0"/>
              <a:t>什么也不带</a:t>
            </a:r>
            <a:endParaRPr kumimoji="1" lang="en-US" altLang="zh-CN" sz="2400" dirty="0"/>
          </a:p>
          <a:p>
            <a:pPr marL="342900" indent="-342900" algn="l">
              <a:buFont typeface="Arial" panose="020B0604020202020204" pitchFamily="34" charset="0"/>
              <a:buChar char="•"/>
            </a:pPr>
            <a:r>
              <a:rPr kumimoji="1" lang="zh-CN" altLang="en-US" sz="2400" dirty="0"/>
              <a:t>纸笔计算</a:t>
            </a:r>
            <a:r>
              <a:rPr kumimoji="1" lang="en-US" altLang="zh-CN" sz="2400" dirty="0"/>
              <a:t>,</a:t>
            </a:r>
            <a:r>
              <a:rPr kumimoji="1" lang="zh-CN" altLang="en-US" sz="2400" dirty="0"/>
              <a:t> 计算错误率高一些</a:t>
            </a:r>
            <a:endParaRPr kumimoji="1" lang="en-US" altLang="zh-CN" sz="2400" dirty="0"/>
          </a:p>
          <a:p>
            <a:pPr algn="l"/>
            <a:endParaRPr kumimoji="1" lang="en-US" altLang="zh-CN" sz="2400" dirty="0"/>
          </a:p>
          <a:p>
            <a:pPr algn="l"/>
            <a:r>
              <a:rPr kumimoji="1" lang="zh-CN" altLang="en-US" sz="2400" dirty="0"/>
              <a:t>计算器</a:t>
            </a:r>
            <a:endParaRPr kumimoji="1" lang="en-US" altLang="zh-CN" sz="2400" dirty="0"/>
          </a:p>
          <a:p>
            <a:pPr marL="342900" indent="-342900" algn="l">
              <a:buFont typeface="Arial" panose="020B0604020202020204" pitchFamily="34" charset="0"/>
              <a:buChar char="•"/>
            </a:pPr>
            <a:r>
              <a:rPr kumimoji="1" lang="zh-CN" altLang="en-US" sz="2400" dirty="0"/>
              <a:t>可以做一些简单的数值计算</a:t>
            </a:r>
            <a:endParaRPr kumimoji="1" lang="en-US" altLang="zh-CN" sz="2400" dirty="0"/>
          </a:p>
          <a:p>
            <a:pPr marL="342900" indent="-342900" algn="l">
              <a:buFont typeface="Arial" panose="020B0604020202020204" pitchFamily="34" charset="0"/>
              <a:buChar char="•"/>
            </a:pPr>
            <a:r>
              <a:rPr kumimoji="1" lang="zh-CN" altLang="en-US" sz="2400" dirty="0"/>
              <a:t>但是对于一些重复的操作也很烦</a:t>
            </a:r>
            <a:endParaRPr kumimoji="1" lang="en-US" altLang="zh-CN" sz="2400" dirty="0"/>
          </a:p>
          <a:p>
            <a:pPr marL="342900" indent="-342900" algn="l">
              <a:buFont typeface="Arial" panose="020B0604020202020204" pitchFamily="34" charset="0"/>
              <a:buChar char="•"/>
            </a:pPr>
            <a:r>
              <a:rPr kumimoji="1" lang="zh-CN" altLang="en-US" sz="2400" dirty="0"/>
              <a:t>例子</a:t>
            </a:r>
            <a:r>
              <a:rPr kumimoji="1" lang="en-US" altLang="zh-CN" sz="2400" dirty="0"/>
              <a:t>:</a:t>
            </a:r>
            <a:r>
              <a:rPr kumimoji="1" lang="zh-CN" altLang="en-US" sz="2400" dirty="0"/>
              <a:t> 物理实验表格 </a:t>
            </a:r>
            <a:endParaRPr kumimoji="1" lang="en-US" altLang="zh-CN" sz="2400" dirty="0"/>
          </a:p>
          <a:p>
            <a:pPr marL="800100" lvl="1" indent="-342900">
              <a:buFont typeface="Arial" panose="020B0604020202020204" pitchFamily="34" charset="0"/>
              <a:buChar char="•"/>
            </a:pPr>
            <a:r>
              <a:rPr kumimoji="1" lang="zh-CN" altLang="en-US" sz="2400" dirty="0"/>
              <a:t>理论值要带入上面的公式</a:t>
            </a:r>
            <a:endParaRPr kumimoji="1" lang="en-US" altLang="zh-CN" sz="2400" dirty="0"/>
          </a:p>
          <a:p>
            <a:pPr marL="800100" lvl="1" indent="-342900">
              <a:buFont typeface="Arial" panose="020B0604020202020204" pitchFamily="34" charset="0"/>
              <a:buChar char="•"/>
            </a:pPr>
            <a:r>
              <a:rPr kumimoji="1" lang="zh-CN" altLang="en-US" sz="2400" dirty="0"/>
              <a:t>百分比误差要一个一个按</a:t>
            </a:r>
          </a:p>
        </p:txBody>
      </p:sp>
      <p:pic>
        <p:nvPicPr>
          <p:cNvPr id="7" name="Picture 6">
            <a:extLst>
              <a:ext uri="{FF2B5EF4-FFF2-40B4-BE49-F238E27FC236}">
                <a16:creationId xmlns:a16="http://schemas.microsoft.com/office/drawing/2014/main" id="{741BE605-FB23-F716-6F73-8F4FC756C26D}"/>
              </a:ext>
            </a:extLst>
          </p:cNvPr>
          <p:cNvPicPr>
            <a:picLocks noChangeAspect="1"/>
          </p:cNvPicPr>
          <p:nvPr/>
        </p:nvPicPr>
        <p:blipFill>
          <a:blip r:embed="rId2"/>
          <a:stretch>
            <a:fillRect/>
          </a:stretch>
        </p:blipFill>
        <p:spPr>
          <a:xfrm>
            <a:off x="5657815" y="1628077"/>
            <a:ext cx="3393562" cy="2199693"/>
          </a:xfrm>
          <a:prstGeom prst="rect">
            <a:avLst/>
          </a:prstGeom>
        </p:spPr>
      </p:pic>
      <p:sp>
        <p:nvSpPr>
          <p:cNvPr id="4" name="TextBox 3">
            <a:extLst>
              <a:ext uri="{FF2B5EF4-FFF2-40B4-BE49-F238E27FC236}">
                <a16:creationId xmlns:a16="http://schemas.microsoft.com/office/drawing/2014/main" id="{B6B8E37A-4950-2E35-F331-32CDFBCD372B}"/>
              </a:ext>
            </a:extLst>
          </p:cNvPr>
          <p:cNvSpPr txBox="1"/>
          <p:nvPr/>
        </p:nvSpPr>
        <p:spPr>
          <a:xfrm>
            <a:off x="724829" y="5592876"/>
            <a:ext cx="7883890" cy="369332"/>
          </a:xfrm>
          <a:prstGeom prst="rect">
            <a:avLst/>
          </a:prstGeom>
          <a:noFill/>
        </p:spPr>
        <p:txBody>
          <a:bodyPr wrap="none" rtlCol="0">
            <a:spAutoFit/>
          </a:bodyPr>
          <a:lstStyle/>
          <a:p>
            <a:pPr algn="l"/>
            <a:r>
              <a:rPr kumimoji="1" lang="zh-CN" altLang="en-US" dirty="0">
                <a:solidFill>
                  <a:schemeClr val="bg2">
                    <a:lumMod val="75000"/>
                  </a:schemeClr>
                </a:solidFill>
              </a:rPr>
              <a:t>灵魂拷问</a:t>
            </a:r>
            <a:r>
              <a:rPr kumimoji="1" lang="en-US" altLang="zh-CN" dirty="0">
                <a:solidFill>
                  <a:schemeClr val="bg2">
                    <a:lumMod val="75000"/>
                  </a:schemeClr>
                </a:solidFill>
              </a:rPr>
              <a:t>:</a:t>
            </a:r>
            <a:r>
              <a:rPr kumimoji="1" lang="zh-CN" altLang="en-US" dirty="0">
                <a:solidFill>
                  <a:schemeClr val="bg2">
                    <a:lumMod val="75000"/>
                  </a:schemeClr>
                </a:solidFill>
              </a:rPr>
              <a:t> 都</a:t>
            </a:r>
            <a:r>
              <a:rPr kumimoji="1" lang="en-US" altLang="zh-CN" dirty="0">
                <a:solidFill>
                  <a:schemeClr val="bg2">
                    <a:lumMod val="75000"/>
                  </a:schemeClr>
                </a:solidFill>
              </a:rPr>
              <a:t>2023</a:t>
            </a:r>
            <a:r>
              <a:rPr kumimoji="1" lang="zh-CN" altLang="en-US" dirty="0">
                <a:solidFill>
                  <a:schemeClr val="bg2">
                    <a:lumMod val="75000"/>
                  </a:schemeClr>
                </a:solidFill>
              </a:rPr>
              <a:t>年了</a:t>
            </a:r>
            <a:r>
              <a:rPr kumimoji="1" lang="en-US" altLang="zh-CN" dirty="0">
                <a:solidFill>
                  <a:schemeClr val="bg2">
                    <a:lumMod val="75000"/>
                  </a:schemeClr>
                </a:solidFill>
              </a:rPr>
              <a:t>,</a:t>
            </a:r>
            <a:r>
              <a:rPr kumimoji="1" lang="zh-CN" altLang="en-US" dirty="0">
                <a:solidFill>
                  <a:schemeClr val="bg2">
                    <a:lumMod val="75000"/>
                  </a:schemeClr>
                </a:solidFill>
              </a:rPr>
              <a:t> 还要靠巨额的计算量以及 </a:t>
            </a:r>
            <a:r>
              <a:rPr kumimoji="1" lang="en-US" altLang="zh-CN" dirty="0">
                <a:solidFill>
                  <a:schemeClr val="bg2">
                    <a:lumMod val="75000"/>
                  </a:schemeClr>
                </a:solidFill>
              </a:rPr>
              <a:t>trivial</a:t>
            </a:r>
            <a:r>
              <a:rPr kumimoji="1" lang="zh-CN" altLang="en-US" dirty="0">
                <a:solidFill>
                  <a:schemeClr val="bg2">
                    <a:lumMod val="75000"/>
                  </a:schemeClr>
                </a:solidFill>
              </a:rPr>
              <a:t> 的套路禁锢学生吗</a:t>
            </a:r>
            <a:r>
              <a:rPr kumimoji="1" lang="en-US" altLang="zh-CN" dirty="0">
                <a:solidFill>
                  <a:schemeClr val="bg2">
                    <a:lumMod val="75000"/>
                  </a:schemeClr>
                </a:solidFill>
              </a:rPr>
              <a:t>?</a:t>
            </a:r>
            <a:r>
              <a:rPr kumimoji="1" lang="zh-CN" altLang="en-US" dirty="0">
                <a:solidFill>
                  <a:schemeClr val="bg2">
                    <a:lumMod val="75000"/>
                  </a:schemeClr>
                </a:solidFill>
              </a:rPr>
              <a:t> </a:t>
            </a:r>
          </a:p>
        </p:txBody>
      </p:sp>
    </p:spTree>
    <p:extLst>
      <p:ext uri="{BB962C8B-B14F-4D97-AF65-F5344CB8AC3E}">
        <p14:creationId xmlns:p14="http://schemas.microsoft.com/office/powerpoint/2010/main" val="1815596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20</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这篇文章眼熟吗</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256518"/>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7" name="TextBox 6">
            <a:extLst>
              <a:ext uri="{FF2B5EF4-FFF2-40B4-BE49-F238E27FC236}">
                <a16:creationId xmlns:a16="http://schemas.microsoft.com/office/drawing/2014/main" id="{CE16B8D9-0282-1451-2324-D2F2B14A0F28}"/>
              </a:ext>
            </a:extLst>
          </p:cNvPr>
          <p:cNvSpPr txBox="1"/>
          <p:nvPr/>
        </p:nvSpPr>
        <p:spPr>
          <a:xfrm>
            <a:off x="357227" y="1646805"/>
            <a:ext cx="5644444" cy="3046988"/>
          </a:xfrm>
          <a:prstGeom prst="rect">
            <a:avLst/>
          </a:prstGeom>
          <a:noFill/>
        </p:spPr>
        <p:txBody>
          <a:bodyPr wrap="square" rtlCol="0">
            <a:spAutoFit/>
          </a:bodyPr>
          <a:lstStyle/>
          <a:p>
            <a:r>
              <a:rPr kumimoji="1" lang="zh-CN" altLang="en-US" sz="1600" dirty="0"/>
              <a:t>在对数学有一个正确认识的基础上，还需要讲究一点方法．</a:t>
            </a:r>
            <a:endParaRPr kumimoji="1" lang="en-US" altLang="zh-CN" sz="1600" dirty="0"/>
          </a:p>
          <a:p>
            <a:r>
              <a:rPr kumimoji="1" lang="en-US" altLang="zh-CN" sz="1600" dirty="0"/>
              <a:t>	</a:t>
            </a:r>
            <a:r>
              <a:rPr kumimoji="1" lang="zh-CN" altLang="en-US" sz="1600" b="1" dirty="0">
                <a:solidFill>
                  <a:schemeClr val="accent1"/>
                </a:solidFill>
              </a:rPr>
              <a:t>学数学要摸索自己的学习方法．</a:t>
            </a:r>
            <a:r>
              <a:rPr kumimoji="1" lang="zh-CN" altLang="en-US" sz="1600" dirty="0"/>
              <a:t>学习、掌握并能灵活应用数学的途径有千万条，每个人都可以有与众不同的数学学习方法．做习题、用数学解决各种问题是必需的，理解概念、学会证明、领会思想、掌握方法也是必需的，还要充分发挥问题的作用，问题使我们的学习更主动、更生动、更富探索性．要善于提问，学会提问，“凡事问个为什么”，用自己的问题和别人的问题带动自己的学习．在这套书中，我们一有机会就提问题，希望“看过问题三百个，不会解题也会问”，类比地学、联系地学，既要从一般概念中看到它的具体背景，不使概念“空洞”，又要在具体例子中想到它蕴含的一般概念，以使事物有“灵魂”．</a:t>
            </a:r>
          </a:p>
        </p:txBody>
      </p:sp>
      <p:sp>
        <p:nvSpPr>
          <p:cNvPr id="8" name="TextBox 7">
            <a:extLst>
              <a:ext uri="{FF2B5EF4-FFF2-40B4-BE49-F238E27FC236}">
                <a16:creationId xmlns:a16="http://schemas.microsoft.com/office/drawing/2014/main" id="{58F5C22A-7FD9-3FF9-8012-C68EC45C5BEB}"/>
              </a:ext>
            </a:extLst>
          </p:cNvPr>
          <p:cNvSpPr txBox="1"/>
          <p:nvPr/>
        </p:nvSpPr>
        <p:spPr>
          <a:xfrm>
            <a:off x="357227" y="4609303"/>
            <a:ext cx="5644444" cy="1815882"/>
          </a:xfrm>
          <a:prstGeom prst="rect">
            <a:avLst/>
          </a:prstGeom>
          <a:noFill/>
        </p:spPr>
        <p:txBody>
          <a:bodyPr wrap="square" rtlCol="0">
            <a:spAutoFit/>
          </a:bodyPr>
          <a:lstStyle/>
          <a:p>
            <a:r>
              <a:rPr kumimoji="1" lang="en-US" altLang="zh-CN" sz="1600" dirty="0">
                <a:solidFill>
                  <a:schemeClr val="accent1"/>
                </a:solidFill>
              </a:rPr>
              <a:t>	</a:t>
            </a:r>
            <a:r>
              <a:rPr kumimoji="1" lang="zh-CN" altLang="en-US" sz="1600" dirty="0">
                <a:solidFill>
                  <a:schemeClr val="accent1"/>
                </a:solidFill>
              </a:rPr>
              <a:t>学数学趁年轻．</a:t>
            </a:r>
            <a:r>
              <a:rPr kumimoji="1" lang="zh-CN" altLang="en-US" sz="1600" dirty="0"/>
              <a:t>同学们，你们正处在一生中接受数学训练、打好数学基础地最佳时期．这个时期下点儿功夫学数学，将会终生受益．</a:t>
            </a:r>
            <a:endParaRPr kumimoji="1" lang="en-US" altLang="zh-CN" sz="1600" dirty="0"/>
          </a:p>
          <a:p>
            <a:r>
              <a:rPr kumimoji="1" lang="en-US" altLang="zh-CN" sz="1600" dirty="0"/>
              <a:t>	</a:t>
            </a:r>
            <a:r>
              <a:rPr kumimoji="1" lang="zh-CN" altLang="en-US" sz="1600" dirty="0"/>
              <a:t>我们构建了这片数学天地，期盼它有益于大家的成长．你们是这片天地的主人，希望大家在学习的过程中能对它提出宝贵的改进意见．预祝同学们愉快地生活在这片数学天地中．</a:t>
            </a:r>
          </a:p>
        </p:txBody>
      </p:sp>
    </p:spTree>
    <p:extLst>
      <p:ext uri="{BB962C8B-B14F-4D97-AF65-F5344CB8AC3E}">
        <p14:creationId xmlns:p14="http://schemas.microsoft.com/office/powerpoint/2010/main" val="4036908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A10C41-344A-327B-80C0-A1B5EFC3195D}"/>
              </a:ext>
            </a:extLst>
          </p:cNvPr>
          <p:cNvSpPr>
            <a:spLocks noGrp="1"/>
          </p:cNvSpPr>
          <p:nvPr>
            <p:ph type="sldNum" sz="quarter" idx="12"/>
          </p:nvPr>
        </p:nvSpPr>
        <p:spPr/>
        <p:txBody>
          <a:bodyPr/>
          <a:lstStyle/>
          <a:p>
            <a:fld id="{7A304655-5D53-B746-8252-3F5A598C52D3}" type="slidenum">
              <a:rPr lang="en-CN" smtClean="0"/>
              <a:pPr/>
              <a:t>21</a:t>
            </a:fld>
            <a:endParaRPr lang="en-CN"/>
          </a:p>
        </p:txBody>
      </p:sp>
      <p:pic>
        <p:nvPicPr>
          <p:cNvPr id="4" name="Picture 3">
            <a:extLst>
              <a:ext uri="{FF2B5EF4-FFF2-40B4-BE49-F238E27FC236}">
                <a16:creationId xmlns:a16="http://schemas.microsoft.com/office/drawing/2014/main" id="{D42A75C6-EF26-DB2D-A88B-3358587CEAAB}"/>
              </a:ext>
            </a:extLst>
          </p:cNvPr>
          <p:cNvPicPr>
            <a:picLocks noChangeAspect="1"/>
          </p:cNvPicPr>
          <p:nvPr/>
        </p:nvPicPr>
        <p:blipFill>
          <a:blip r:embed="rId2"/>
          <a:stretch>
            <a:fillRect/>
          </a:stretch>
        </p:blipFill>
        <p:spPr>
          <a:xfrm>
            <a:off x="1104508" y="1574074"/>
            <a:ext cx="2562889" cy="3709851"/>
          </a:xfrm>
          <a:prstGeom prst="rect">
            <a:avLst/>
          </a:prstGeom>
        </p:spPr>
      </p:pic>
      <p:pic>
        <p:nvPicPr>
          <p:cNvPr id="5" name="Picture 4">
            <a:extLst>
              <a:ext uri="{FF2B5EF4-FFF2-40B4-BE49-F238E27FC236}">
                <a16:creationId xmlns:a16="http://schemas.microsoft.com/office/drawing/2014/main" id="{426E4376-FD98-71CE-8D38-A88FCA65B8A8}"/>
              </a:ext>
            </a:extLst>
          </p:cNvPr>
          <p:cNvPicPr>
            <a:picLocks noChangeAspect="1"/>
          </p:cNvPicPr>
          <p:nvPr/>
        </p:nvPicPr>
        <p:blipFill>
          <a:blip r:embed="rId3"/>
          <a:stretch>
            <a:fillRect/>
          </a:stretch>
        </p:blipFill>
        <p:spPr>
          <a:xfrm>
            <a:off x="4510512" y="365127"/>
            <a:ext cx="4004838" cy="5729998"/>
          </a:xfrm>
          <a:prstGeom prst="rect">
            <a:avLst/>
          </a:prstGeom>
          <a:ln w="3175" cap="sq">
            <a:solidFill>
              <a:schemeClr val="accent1"/>
            </a:solidFill>
            <a:miter lim="800000"/>
          </a:ln>
          <a:effectLst>
            <a:outerShdw blurRad="57150" dist="50800" dir="2700000" algn="tl" rotWithShape="0">
              <a:srgbClr val="000000">
                <a:alpha val="40000"/>
              </a:srgbClr>
            </a:outerShdw>
          </a:effectLst>
        </p:spPr>
      </p:pic>
      <p:cxnSp>
        <p:nvCxnSpPr>
          <p:cNvPr id="6" name="Straight Connector 5">
            <a:extLst>
              <a:ext uri="{FF2B5EF4-FFF2-40B4-BE49-F238E27FC236}">
                <a16:creationId xmlns:a16="http://schemas.microsoft.com/office/drawing/2014/main" id="{7AE1A502-77AB-BAA5-9196-C4FA7159BDB2}"/>
              </a:ext>
            </a:extLst>
          </p:cNvPr>
          <p:cNvCxnSpPr/>
          <p:nvPr/>
        </p:nvCxnSpPr>
        <p:spPr>
          <a:xfrm flipV="1">
            <a:off x="3667397" y="365127"/>
            <a:ext cx="843115" cy="1208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58CE03-4333-7E15-3142-64823C165468}"/>
              </a:ext>
            </a:extLst>
          </p:cNvPr>
          <p:cNvCxnSpPr>
            <a:cxnSpLocks/>
          </p:cNvCxnSpPr>
          <p:nvPr/>
        </p:nvCxnSpPr>
        <p:spPr>
          <a:xfrm>
            <a:off x="3667397" y="5283925"/>
            <a:ext cx="843115" cy="8112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CA96911-463E-93B0-DDCF-24448F8B25E2}"/>
              </a:ext>
            </a:extLst>
          </p:cNvPr>
          <p:cNvSpPr>
            <a:spLocks noGrp="1"/>
          </p:cNvSpPr>
          <p:nvPr>
            <p:ph type="title"/>
          </p:nvPr>
        </p:nvSpPr>
        <p:spPr/>
        <p:txBody>
          <a:bodyPr/>
          <a:lstStyle/>
          <a:p>
            <a:r>
              <a:rPr kumimoji="1" lang="zh-CN" altLang="en-US" dirty="0"/>
              <a:t>数学必修部分的导言</a:t>
            </a:r>
          </a:p>
        </p:txBody>
      </p:sp>
    </p:spTree>
    <p:extLst>
      <p:ext uri="{BB962C8B-B14F-4D97-AF65-F5344CB8AC3E}">
        <p14:creationId xmlns:p14="http://schemas.microsoft.com/office/powerpoint/2010/main" val="491363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22</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反思</a:t>
            </a:r>
            <a:r>
              <a:rPr kumimoji="1" lang="en-US" altLang="zh-CN" dirty="0"/>
              <a:t>:</a:t>
            </a:r>
            <a:r>
              <a:rPr kumimoji="1" lang="zh-CN" altLang="en-US" dirty="0"/>
              <a:t> 数学是自然的</a:t>
            </a:r>
          </a:p>
        </p:txBody>
      </p:sp>
      <p:sp>
        <p:nvSpPr>
          <p:cNvPr id="13" name="TextBox 12">
            <a:extLst>
              <a:ext uri="{FF2B5EF4-FFF2-40B4-BE49-F238E27FC236}">
                <a16:creationId xmlns:a16="http://schemas.microsoft.com/office/drawing/2014/main" id="{01B87DC1-DB1C-DE4F-EA1C-CFE7B0935F48}"/>
              </a:ext>
            </a:extLst>
          </p:cNvPr>
          <p:cNvSpPr txBox="1"/>
          <p:nvPr/>
        </p:nvSpPr>
        <p:spPr>
          <a:xfrm>
            <a:off x="440870" y="1764198"/>
            <a:ext cx="6430192" cy="4247317"/>
          </a:xfrm>
          <a:prstGeom prst="rect">
            <a:avLst/>
          </a:prstGeom>
          <a:noFill/>
        </p:spPr>
        <p:txBody>
          <a:bodyPr wrap="square">
            <a:spAutoFit/>
          </a:bodyPr>
          <a:lstStyle/>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中学里学习数学知识的主要目的（如果不是全部的话）是做题，因为高考始终在那里。进入大学后，这个观点需要转变过来。</a:t>
            </a:r>
            <a:r>
              <a:rPr kumimoji="1" lang="zh-CN" altLang="en-US" dirty="0">
                <a:latin typeface="+mn-ea"/>
              </a:rPr>
              <a:t>学习大学数学理论的目的是今后应用这些理论解决问题，同时在学习过程中提高分析问题解决问题的能力。</a:t>
            </a:r>
            <a:r>
              <a:rPr kumimoji="1" lang="zh-CN" altLang="en-US" dirty="0">
                <a:latin typeface="FangSong" panose="02010609060101010101" pitchFamily="49" charset="-122"/>
                <a:ea typeface="FangSong" panose="02010609060101010101" pitchFamily="49" charset="-122"/>
              </a:rPr>
              <a:t>需要明确的是：我们现在学习的理论是前人在解决问题的过程中经过多年的研究积累而逐步建立的，其中蕴含了大量的前人的智慧！这些数学理论不仅仅是用来学的，定义、定理及其证明都有其来龙去脉，一门数学课程就是一部鲜活的历史，了解这个历史和前人的思路对我们是不无裨益的。</a:t>
            </a:r>
            <a:endParaRPr kumimoji="1" lang="en-US" altLang="zh-CN" dirty="0">
              <a:latin typeface="FangSong" panose="02010609060101010101" pitchFamily="49" charset="-122"/>
              <a:ea typeface="FangSong" panose="02010609060101010101" pitchFamily="49" charset="-122"/>
            </a:endParaRPr>
          </a:p>
          <a:p>
            <a:r>
              <a:rPr kumimoji="1" lang="zh-CN" altLang="en-US" dirty="0">
                <a:latin typeface="FangSong" panose="02010609060101010101" pitchFamily="49" charset="-122"/>
                <a:ea typeface="FangSong" panose="02010609060101010101" pitchFamily="49" charset="-122"/>
              </a:rPr>
              <a:t>所以我们可能需要经常问一问</a:t>
            </a:r>
            <a:r>
              <a:rPr kumimoji="1" lang="en-US" altLang="zh-CN" dirty="0">
                <a:latin typeface="FangSong" panose="02010609060101010101" pitchFamily="49" charset="-122"/>
                <a:ea typeface="FangSong" panose="02010609060101010101" pitchFamily="49" charset="-122"/>
              </a:rPr>
              <a:t>:</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概念是怎么提出来的？研究的主要问题是什么？</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自己是否有解决问题的想法？</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书中的引理、命题和定理在解决问题的过程中起什么作用？又是如何想到和证明的？是否还有其他更好的思路？</a:t>
            </a:r>
          </a:p>
          <a:p>
            <a:endParaRPr kumimoji="1" lang="zh-CN" altLang="en-US" dirty="0">
              <a:latin typeface="FangSong" panose="02010609060101010101" pitchFamily="49" charset="-122"/>
              <a:ea typeface="FangSong" panose="02010609060101010101" pitchFamily="49" charset="-122"/>
            </a:endParaRPr>
          </a:p>
        </p:txBody>
      </p:sp>
      <p:sp>
        <p:nvSpPr>
          <p:cNvPr id="9" name="TextBox 8">
            <a:extLst>
              <a:ext uri="{FF2B5EF4-FFF2-40B4-BE49-F238E27FC236}">
                <a16:creationId xmlns:a16="http://schemas.microsoft.com/office/drawing/2014/main" id="{4935AD39-8B98-096D-DC21-24B51784702A}"/>
              </a:ext>
            </a:extLst>
          </p:cNvPr>
          <p:cNvSpPr txBox="1"/>
          <p:nvPr/>
        </p:nvSpPr>
        <p:spPr>
          <a:xfrm>
            <a:off x="1162335" y="1179423"/>
            <a:ext cx="4987263" cy="584775"/>
          </a:xfrm>
          <a:prstGeom prst="rect">
            <a:avLst/>
          </a:prstGeom>
          <a:noFill/>
        </p:spPr>
        <p:txBody>
          <a:bodyPr wrap="none" rtlCol="0">
            <a:spAutoFit/>
          </a:bodyPr>
          <a:lstStyle/>
          <a:p>
            <a:r>
              <a:rPr lang="zh-CN" altLang="en-US" b="0" i="0" u="none" strike="noStrike" dirty="0">
                <a:effectLst/>
                <a:latin typeface="system-ui"/>
              </a:rPr>
              <a:t>高等代数应该怎么学</a:t>
            </a:r>
            <a:r>
              <a:rPr lang="en-US" altLang="zh-CN" b="0" i="0" u="none" strike="noStrike" dirty="0">
                <a:effectLst/>
                <a:latin typeface="system-ui"/>
              </a:rPr>
              <a:t>——</a:t>
            </a:r>
            <a:r>
              <a:rPr lang="zh-CN" altLang="en-US" b="0" i="0" u="none" strike="noStrike" dirty="0">
                <a:effectLst/>
                <a:latin typeface="system-ui"/>
              </a:rPr>
              <a:t>对过去一年教学的总结</a:t>
            </a:r>
          </a:p>
          <a:p>
            <a:pPr algn="ctr"/>
            <a:r>
              <a:rPr lang="zh-CN" altLang="en-US" sz="1400" b="0" i="0" u="none" strike="noStrike" dirty="0">
                <a:solidFill>
                  <a:srgbClr val="576B95"/>
                </a:solidFill>
                <a:effectLst/>
                <a:latin typeface="system-ui"/>
              </a:rPr>
              <a:t>朱富海</a:t>
            </a:r>
            <a:endParaRPr kumimoji="1" lang="zh-CN" altLang="en-US" sz="1400" dirty="0"/>
          </a:p>
        </p:txBody>
      </p:sp>
      <p:pic>
        <p:nvPicPr>
          <p:cNvPr id="10" name="Picture 9">
            <a:extLst>
              <a:ext uri="{FF2B5EF4-FFF2-40B4-BE49-F238E27FC236}">
                <a16:creationId xmlns:a16="http://schemas.microsoft.com/office/drawing/2014/main" id="{618F6365-F580-4CBC-3658-3B80AFD88B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9538" l="9827" r="89740">
                        <a14:foregroundMark x1="42341" y1="8000" x2="42341" y2="8000"/>
                        <a14:foregroundMark x1="18931" y1="95692" x2="66908" y2="93077"/>
                        <a14:foregroundMark x1="75289" y1="88923" x2="75289" y2="88923"/>
                        <a14:foregroundMark x1="23844" y1="98308" x2="40607" y2="99538"/>
                        <a14:foregroundMark x1="40607" y1="99538" x2="52457" y2="98308"/>
                        <a14:foregroundMark x1="47543" y1="97385" x2="54046" y2="99538"/>
                        <a14:foregroundMark x1="78902" y1="76462" x2="77312" y2="82923"/>
                      </a14:backgroundRemoval>
                    </a14:imgEffect>
                  </a14:imgLayer>
                </a14:imgProps>
              </a:ext>
            </a:extLst>
          </a:blip>
          <a:stretch>
            <a:fillRect/>
          </a:stretch>
        </p:blipFill>
        <p:spPr>
          <a:xfrm>
            <a:off x="6228234" y="3300110"/>
            <a:ext cx="3247885" cy="3050759"/>
          </a:xfrm>
          <a:prstGeom prst="rect">
            <a:avLst/>
          </a:prstGeom>
        </p:spPr>
      </p:pic>
      <p:sp>
        <p:nvSpPr>
          <p:cNvPr id="4" name="TextBox 3">
            <a:extLst>
              <a:ext uri="{FF2B5EF4-FFF2-40B4-BE49-F238E27FC236}">
                <a16:creationId xmlns:a16="http://schemas.microsoft.com/office/drawing/2014/main" id="{F026E2EF-F589-7ACA-8F6B-A7C8A9BDC129}"/>
              </a:ext>
            </a:extLst>
          </p:cNvPr>
          <p:cNvSpPr txBox="1"/>
          <p:nvPr/>
        </p:nvSpPr>
        <p:spPr>
          <a:xfrm>
            <a:off x="6193758" y="1139208"/>
            <a:ext cx="800219" cy="369332"/>
          </a:xfrm>
          <a:prstGeom prst="rect">
            <a:avLst/>
          </a:prstGeom>
          <a:noFill/>
        </p:spPr>
        <p:txBody>
          <a:bodyPr wrap="none" rtlCol="0">
            <a:spAutoFit/>
          </a:bodyPr>
          <a:lstStyle/>
          <a:p>
            <a:pPr algn="l"/>
            <a:r>
              <a:rPr kumimoji="1" lang="en-US" altLang="zh-CN" dirty="0"/>
              <a:t>(</a:t>
            </a:r>
            <a:r>
              <a:rPr kumimoji="1" lang="zh-CN" altLang="en-US" dirty="0"/>
              <a:t>节选</a:t>
            </a:r>
            <a:r>
              <a:rPr kumimoji="1" lang="en-US" altLang="zh-CN" dirty="0"/>
              <a:t>)</a:t>
            </a:r>
            <a:endParaRPr kumimoji="1" lang="zh-CN" altLang="en-US" dirty="0"/>
          </a:p>
        </p:txBody>
      </p:sp>
    </p:spTree>
    <p:extLst>
      <p:ext uri="{BB962C8B-B14F-4D97-AF65-F5344CB8AC3E}">
        <p14:creationId xmlns:p14="http://schemas.microsoft.com/office/powerpoint/2010/main" val="3745425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CECF43-1890-1B28-D182-27D71543CE7B}"/>
              </a:ext>
            </a:extLst>
          </p:cNvPr>
          <p:cNvSpPr>
            <a:spLocks noGrp="1"/>
          </p:cNvSpPr>
          <p:nvPr>
            <p:ph type="sldNum" sz="quarter" idx="12"/>
          </p:nvPr>
        </p:nvSpPr>
        <p:spPr/>
        <p:txBody>
          <a:bodyPr/>
          <a:lstStyle/>
          <a:p>
            <a:fld id="{7A304655-5D53-B746-8252-3F5A598C52D3}" type="slidenum">
              <a:rPr lang="en-CN" smtClean="0"/>
              <a:pPr/>
              <a:t>23</a:t>
            </a:fld>
            <a:endParaRPr lang="en-CN"/>
          </a:p>
        </p:txBody>
      </p:sp>
      <p:sp>
        <p:nvSpPr>
          <p:cNvPr id="3" name="Title 2">
            <a:extLst>
              <a:ext uri="{FF2B5EF4-FFF2-40B4-BE49-F238E27FC236}">
                <a16:creationId xmlns:a16="http://schemas.microsoft.com/office/drawing/2014/main" id="{429DE86D-F2B8-D0C3-6532-E9394D5930EE}"/>
              </a:ext>
            </a:extLst>
          </p:cNvPr>
          <p:cNvSpPr>
            <a:spLocks noGrp="1"/>
          </p:cNvSpPr>
          <p:nvPr>
            <p:ph type="title"/>
          </p:nvPr>
        </p:nvSpPr>
        <p:spPr/>
        <p:txBody>
          <a:bodyPr/>
          <a:lstStyle/>
          <a:p>
            <a:r>
              <a:rPr kumimoji="1" lang="en-US" altLang="zh-CN" dirty="0"/>
              <a:t>Takeaway</a:t>
            </a:r>
            <a:r>
              <a:rPr kumimoji="1" lang="zh-CN" altLang="en-US" dirty="0"/>
              <a:t> </a:t>
            </a:r>
            <a:r>
              <a:rPr kumimoji="1" lang="en-US" altLang="zh-CN" dirty="0"/>
              <a:t>Messages</a:t>
            </a:r>
            <a:endParaRPr kumimoji="1" lang="zh-CN" altLang="en-US" dirty="0"/>
          </a:p>
        </p:txBody>
      </p:sp>
      <p:sp>
        <p:nvSpPr>
          <p:cNvPr id="4" name="TextBox 3">
            <a:extLst>
              <a:ext uri="{FF2B5EF4-FFF2-40B4-BE49-F238E27FC236}">
                <a16:creationId xmlns:a16="http://schemas.microsoft.com/office/drawing/2014/main" id="{4F619089-BD71-AFA6-0ECB-F88D96AB325A}"/>
              </a:ext>
            </a:extLst>
          </p:cNvPr>
          <p:cNvSpPr txBox="1"/>
          <p:nvPr/>
        </p:nvSpPr>
        <p:spPr>
          <a:xfrm>
            <a:off x="832757" y="1289958"/>
            <a:ext cx="5009705" cy="1569660"/>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学习任何东西的目的</a:t>
            </a:r>
            <a:r>
              <a:rPr kumimoji="1" lang="en-US" altLang="zh-CN" sz="2400" dirty="0"/>
              <a:t>:</a:t>
            </a:r>
            <a:r>
              <a:rPr kumimoji="1" lang="zh-CN" altLang="en-US" sz="2400" dirty="0"/>
              <a:t> </a:t>
            </a:r>
            <a:r>
              <a:rPr lang="zh-CN" altLang="en-US" sz="2400" b="0" i="0" dirty="0">
                <a:solidFill>
                  <a:srgbClr val="000000"/>
                </a:solidFill>
                <a:effectLst/>
              </a:rPr>
              <a:t>应用</a:t>
            </a:r>
            <a:r>
              <a:rPr lang="en-US" altLang="zh-CN" sz="2400" b="0" i="0" dirty="0">
                <a:solidFill>
                  <a:srgbClr val="000000"/>
                </a:solidFill>
                <a:effectLst/>
              </a:rPr>
              <a:t>/</a:t>
            </a:r>
            <a:r>
              <a:rPr lang="zh-CN" altLang="en-US" sz="2400" b="0" i="0" dirty="0">
                <a:solidFill>
                  <a:srgbClr val="000000"/>
                </a:solidFill>
                <a:effectLst/>
              </a:rPr>
              <a:t>创新</a:t>
            </a:r>
            <a:endParaRPr lang="en-US" altLang="zh-CN" sz="2400" b="0" i="0" dirty="0">
              <a:solidFill>
                <a:srgbClr val="000000"/>
              </a:solidFill>
              <a:effectLst/>
            </a:endParaRPr>
          </a:p>
          <a:p>
            <a:pPr marL="800100" lvl="1" indent="-342900">
              <a:buFont typeface="Arial" panose="020B0604020202020204" pitchFamily="34" charset="0"/>
              <a:buChar char="•"/>
            </a:pPr>
            <a:r>
              <a:rPr lang="zh-CN" altLang="en-US" sz="2400" b="0" i="0" dirty="0">
                <a:solidFill>
                  <a:srgbClr val="000000"/>
                </a:solidFill>
                <a:effectLst/>
              </a:rPr>
              <a:t>考试只是手段而不是目的</a:t>
            </a:r>
            <a:endParaRPr lang="en-US" altLang="zh-CN" sz="2400" b="0" i="0" dirty="0">
              <a:solidFill>
                <a:srgbClr val="000000"/>
              </a:solidFill>
              <a:effectLst/>
            </a:endParaRPr>
          </a:p>
          <a:p>
            <a:pPr marL="342900" indent="-342900" algn="l">
              <a:buFont typeface="Arial" panose="020B0604020202020204" pitchFamily="34" charset="0"/>
              <a:buChar char="•"/>
            </a:pPr>
            <a:r>
              <a:rPr kumimoji="1" lang="zh-CN" altLang="en-US" sz="2400" dirty="0">
                <a:solidFill>
                  <a:srgbClr val="000000"/>
                </a:solidFill>
              </a:rPr>
              <a:t>总有辅助工具加速探索</a:t>
            </a:r>
            <a:endParaRPr kumimoji="1" lang="en-US" altLang="zh-CN" sz="2400" dirty="0">
              <a:solidFill>
                <a:srgbClr val="000000"/>
              </a:solidFill>
            </a:endParaRPr>
          </a:p>
          <a:p>
            <a:pPr marL="342900" indent="-342900" algn="l">
              <a:buFont typeface="Arial" panose="020B0604020202020204" pitchFamily="34" charset="0"/>
              <a:buChar char="•"/>
            </a:pPr>
            <a:r>
              <a:rPr kumimoji="1" lang="zh-CN" altLang="en-US" sz="2400" dirty="0">
                <a:solidFill>
                  <a:srgbClr val="000000"/>
                </a:solidFill>
              </a:rPr>
              <a:t>总有好的文档</a:t>
            </a:r>
            <a:r>
              <a:rPr kumimoji="1" lang="en-US" altLang="zh-CN" sz="2400" dirty="0">
                <a:solidFill>
                  <a:srgbClr val="000000"/>
                </a:solidFill>
              </a:rPr>
              <a:t>/</a:t>
            </a:r>
            <a:r>
              <a:rPr kumimoji="1" lang="zh-CN" altLang="en-US" sz="2400" dirty="0">
                <a:solidFill>
                  <a:srgbClr val="000000"/>
                </a:solidFill>
              </a:rPr>
              <a:t>教程</a:t>
            </a:r>
            <a:r>
              <a:rPr kumimoji="1" lang="en-US" altLang="zh-CN" sz="2400" dirty="0">
                <a:solidFill>
                  <a:srgbClr val="000000"/>
                </a:solidFill>
              </a:rPr>
              <a:t>/</a:t>
            </a:r>
            <a:r>
              <a:rPr kumimoji="1" lang="zh-CN" altLang="en-US" sz="2400" dirty="0">
                <a:solidFill>
                  <a:srgbClr val="000000"/>
                </a:solidFill>
              </a:rPr>
              <a:t>课本帮助理解</a:t>
            </a:r>
            <a:endParaRPr kumimoji="1" lang="zh-CN" altLang="en-US" sz="2400" dirty="0"/>
          </a:p>
        </p:txBody>
      </p:sp>
    </p:spTree>
    <p:extLst>
      <p:ext uri="{BB962C8B-B14F-4D97-AF65-F5344CB8AC3E}">
        <p14:creationId xmlns:p14="http://schemas.microsoft.com/office/powerpoint/2010/main" val="1103708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BCC5C9-EFBC-56E4-78BC-6FDB8F73C1BD}"/>
              </a:ext>
            </a:extLst>
          </p:cNvPr>
          <p:cNvSpPr>
            <a:spLocks noGrp="1"/>
          </p:cNvSpPr>
          <p:nvPr>
            <p:ph type="sldNum" sz="quarter" idx="12"/>
          </p:nvPr>
        </p:nvSpPr>
        <p:spPr/>
        <p:txBody>
          <a:bodyPr/>
          <a:lstStyle/>
          <a:p>
            <a:fld id="{7A304655-5D53-B746-8252-3F5A598C52D3}" type="slidenum">
              <a:rPr lang="en-CN" smtClean="0"/>
              <a:pPr/>
              <a:t>24</a:t>
            </a:fld>
            <a:endParaRPr lang="en-CN"/>
          </a:p>
        </p:txBody>
      </p:sp>
      <p:sp>
        <p:nvSpPr>
          <p:cNvPr id="3" name="Title 2">
            <a:extLst>
              <a:ext uri="{FF2B5EF4-FFF2-40B4-BE49-F238E27FC236}">
                <a16:creationId xmlns:a16="http://schemas.microsoft.com/office/drawing/2014/main" id="{C767C12E-6262-E86E-02AD-BF30B9FFAF83}"/>
              </a:ext>
            </a:extLst>
          </p:cNvPr>
          <p:cNvSpPr>
            <a:spLocks noGrp="1"/>
          </p:cNvSpPr>
          <p:nvPr>
            <p:ph type="title"/>
          </p:nvPr>
        </p:nvSpPr>
        <p:spPr/>
        <p:txBody>
          <a:bodyPr/>
          <a:lstStyle/>
          <a:p>
            <a:r>
              <a:rPr kumimoji="1" lang="en-US" altLang="zh-CN" dirty="0"/>
              <a:t>Reference</a:t>
            </a:r>
            <a:endParaRPr kumimoji="1" lang="zh-CN" altLang="en-US" dirty="0"/>
          </a:p>
        </p:txBody>
      </p:sp>
      <p:sp>
        <p:nvSpPr>
          <p:cNvPr id="4" name="TextBox 3">
            <a:extLst>
              <a:ext uri="{FF2B5EF4-FFF2-40B4-BE49-F238E27FC236}">
                <a16:creationId xmlns:a16="http://schemas.microsoft.com/office/drawing/2014/main" id="{8E0DC55E-4F80-3C14-E309-A3ECF5A0A62B}"/>
              </a:ext>
            </a:extLst>
          </p:cNvPr>
          <p:cNvSpPr txBox="1"/>
          <p:nvPr/>
        </p:nvSpPr>
        <p:spPr>
          <a:xfrm>
            <a:off x="674820" y="1105838"/>
            <a:ext cx="7347857" cy="4893647"/>
          </a:xfrm>
          <a:prstGeom prst="rect">
            <a:avLst/>
          </a:prstGeom>
          <a:noFill/>
        </p:spPr>
        <p:txBody>
          <a:bodyPr wrap="square" rtlCol="0">
            <a:spAutoFit/>
          </a:bodyPr>
          <a:lstStyle/>
          <a:p>
            <a:pPr algn="l"/>
            <a:r>
              <a:rPr kumimoji="1" lang="en-US" altLang="zh-CN" sz="2400" b="1" dirty="0">
                <a:latin typeface="Consolas" panose="020B0609020204030204" pitchFamily="49" charset="0"/>
                <a:cs typeface="Consolas" panose="020B0609020204030204" pitchFamily="49" charset="0"/>
              </a:rPr>
              <a:t>Wolfram</a:t>
            </a:r>
            <a:r>
              <a:rPr kumimoji="1" lang="zh-CN" altLang="en-US" sz="2400" b="1" dirty="0">
                <a:latin typeface="Consolas" panose="020B0609020204030204" pitchFamily="49" charset="0"/>
                <a:cs typeface="Consolas" panose="020B0609020204030204" pitchFamily="49" charset="0"/>
              </a:rPr>
              <a:t> </a:t>
            </a:r>
            <a:r>
              <a:rPr kumimoji="1" lang="en-US" altLang="zh-CN" sz="2400" b="1" dirty="0">
                <a:latin typeface="Consolas" panose="020B0609020204030204" pitchFamily="49" charset="0"/>
                <a:cs typeface="Consolas" panose="020B0609020204030204" pitchFamily="49" charset="0"/>
              </a:rPr>
              <a:t>Mathematica</a:t>
            </a:r>
            <a:r>
              <a:rPr kumimoji="1" lang="zh-CN" altLang="en-US" sz="2400" b="1" dirty="0">
                <a:latin typeface="Consolas" panose="020B0609020204030204" pitchFamily="49" charset="0"/>
                <a:cs typeface="Consolas" panose="020B0609020204030204" pitchFamily="49" charset="0"/>
              </a:rPr>
              <a:t> </a:t>
            </a:r>
            <a:r>
              <a:rPr kumimoji="1" lang="zh-CN" altLang="en-US" sz="2400" b="1" dirty="0"/>
              <a:t>编程语言</a:t>
            </a:r>
            <a:endParaRPr kumimoji="1" lang="en-US" altLang="zh-CN" sz="2400" b="1" dirty="0"/>
          </a:p>
          <a:p>
            <a:pPr marL="457200" indent="-457200" algn="l">
              <a:buFont typeface="+mj-lt"/>
              <a:buAutoNum type="arabicPeriod"/>
            </a:pPr>
            <a:r>
              <a:rPr lang="en-US" sz="2400" dirty="0">
                <a:hlinkClick r:id="rId2"/>
              </a:rPr>
              <a:t>Wolfram </a:t>
            </a:r>
            <a:r>
              <a:rPr lang="zh-CN" altLang="en-US" sz="2400" dirty="0">
                <a:hlinkClick r:id="rId2"/>
              </a:rPr>
              <a:t>语言教程：快速编程入门</a:t>
            </a:r>
            <a:endParaRPr kumimoji="1" lang="en-US" altLang="zh-CN" sz="2400" dirty="0"/>
          </a:p>
          <a:p>
            <a:pPr marL="457200" indent="-457200" algn="l">
              <a:buFont typeface="+mj-lt"/>
              <a:buAutoNum type="arabicPeriod"/>
            </a:pPr>
            <a:r>
              <a:rPr kumimoji="1" lang="zh-CN" altLang="en-US" sz="2400" dirty="0"/>
              <a:t>八云的魔法书</a:t>
            </a:r>
            <a:r>
              <a:rPr kumimoji="1" lang="en-US" altLang="zh-CN" sz="2400" dirty="0"/>
              <a:t>:</a:t>
            </a:r>
            <a:r>
              <a:rPr kumimoji="1" lang="zh-CN" altLang="en-US" sz="2400" dirty="0"/>
              <a:t> 新生手册</a:t>
            </a:r>
            <a:r>
              <a:rPr kumimoji="1" lang="en-US" altLang="zh-CN" sz="2400" dirty="0"/>
              <a:t>(</a:t>
            </a:r>
            <a:r>
              <a:rPr lang="en-US" sz="2400" dirty="0">
                <a:hlinkClick r:id="rId3"/>
              </a:rPr>
              <a:t>https://github.com/InnocentFIVE/Manual-for-the-first-year-student-who-study-MATH.PHYSICS</a:t>
            </a:r>
            <a:r>
              <a:rPr lang="en-US" altLang="zh-CN" sz="2400" dirty="0"/>
              <a:t>)</a:t>
            </a:r>
          </a:p>
          <a:p>
            <a:pPr marL="457200" indent="-457200" algn="l">
              <a:buFont typeface="+mj-lt"/>
              <a:buAutoNum type="arabicPeriod"/>
            </a:pPr>
            <a:endParaRPr kumimoji="1" lang="en-US" altLang="zh-CN" sz="2400" dirty="0"/>
          </a:p>
          <a:p>
            <a:pPr algn="l"/>
            <a:r>
              <a:rPr kumimoji="1" lang="zh-CN" altLang="en-US" sz="2400" b="1" dirty="0"/>
              <a:t>高中数学与大学数学</a:t>
            </a:r>
            <a:endParaRPr kumimoji="1" lang="en-US" altLang="zh-CN" sz="2400" b="1" dirty="0"/>
          </a:p>
          <a:p>
            <a:pPr marL="457200" indent="-457200">
              <a:buFont typeface="+mj-lt"/>
              <a:buAutoNum type="arabicPeriod"/>
            </a:pPr>
            <a:r>
              <a:rPr kumimoji="1" lang="zh-CN" altLang="en-US" sz="2400" dirty="0"/>
              <a:t>朱富海老师的衔接课程</a:t>
            </a:r>
            <a:r>
              <a:rPr lang="zh-CN" altLang="en-US" sz="2400" dirty="0">
                <a:hlinkClick r:id="rId4"/>
              </a:rPr>
              <a:t>https://www.bilibili.com/video/BV1CS4y147HV</a:t>
            </a:r>
            <a:r>
              <a:rPr lang="zh-CN" altLang="en-US" sz="2400" dirty="0"/>
              <a:t> </a:t>
            </a:r>
            <a:endParaRPr lang="en-US" altLang="zh-CN" sz="2400" dirty="0"/>
          </a:p>
          <a:p>
            <a:pPr marL="457200" indent="-457200">
              <a:buFont typeface="+mj-lt"/>
              <a:buAutoNum type="arabicPeriod"/>
            </a:pPr>
            <a:r>
              <a:rPr lang="zh-CN" altLang="en-US" sz="2400" dirty="0"/>
              <a:t>朱富海老师的个人主页</a:t>
            </a:r>
            <a:r>
              <a:rPr lang="en-US" altLang="zh-CN" sz="2400" dirty="0"/>
              <a:t>(</a:t>
            </a:r>
            <a:r>
              <a:rPr lang="en-US" altLang="zh-CN" sz="2400" dirty="0" err="1"/>
              <a:t>Bilibili</a:t>
            </a:r>
            <a:r>
              <a:rPr lang="en-US" altLang="zh-CN" sz="2400" dirty="0"/>
              <a:t>) </a:t>
            </a:r>
            <a:r>
              <a:rPr lang="en-US" altLang="zh-CN" sz="2400" dirty="0">
                <a:hlinkClick r:id="rId5"/>
              </a:rPr>
              <a:t>https://space.bilibili.com/509086270</a:t>
            </a:r>
            <a:r>
              <a:rPr lang="zh-CN" altLang="en-US" sz="2400" dirty="0"/>
              <a:t> </a:t>
            </a:r>
            <a:endParaRPr lang="en-US" altLang="zh-CN" sz="2400" dirty="0"/>
          </a:p>
          <a:p>
            <a:pPr marL="457200" indent="-457200">
              <a:buFont typeface="+mj-lt"/>
              <a:buAutoNum type="arabicPeriod"/>
            </a:pPr>
            <a:endParaRPr lang="zh-CN" altLang="en-US" sz="2400" dirty="0"/>
          </a:p>
          <a:p>
            <a:pPr algn="l"/>
            <a:r>
              <a:rPr kumimoji="1" lang="zh-CN" altLang="en-US" sz="2400" b="1" dirty="0"/>
              <a:t>其余各个引用内容已在对应的幻灯片右下角标出</a:t>
            </a:r>
            <a:r>
              <a:rPr kumimoji="1" lang="en-US" altLang="zh-CN" sz="2400" b="1" dirty="0"/>
              <a:t>.</a:t>
            </a:r>
            <a:endParaRPr kumimoji="1" lang="zh-CN" altLang="en-US" sz="2400" b="1" dirty="0"/>
          </a:p>
        </p:txBody>
      </p:sp>
      <p:pic>
        <p:nvPicPr>
          <p:cNvPr id="5" name="Picture 4">
            <a:extLst>
              <a:ext uri="{FF2B5EF4-FFF2-40B4-BE49-F238E27FC236}">
                <a16:creationId xmlns:a16="http://schemas.microsoft.com/office/drawing/2014/main" id="{A59C1E53-B4DB-D0EA-7EB3-136B55AEFA24}"/>
              </a:ext>
            </a:extLst>
          </p:cNvPr>
          <p:cNvPicPr>
            <a:picLocks noChangeAspect="1"/>
          </p:cNvPicPr>
          <p:nvPr/>
        </p:nvPicPr>
        <p:blipFill>
          <a:blip r:embed="rId6"/>
          <a:stretch>
            <a:fillRect/>
          </a:stretch>
        </p:blipFill>
        <p:spPr>
          <a:xfrm>
            <a:off x="8077975" y="2309265"/>
            <a:ext cx="847725" cy="871946"/>
          </a:xfrm>
          <a:prstGeom prst="rect">
            <a:avLst/>
          </a:prstGeom>
        </p:spPr>
      </p:pic>
      <p:pic>
        <p:nvPicPr>
          <p:cNvPr id="6" name="Picture 5">
            <a:extLst>
              <a:ext uri="{FF2B5EF4-FFF2-40B4-BE49-F238E27FC236}">
                <a16:creationId xmlns:a16="http://schemas.microsoft.com/office/drawing/2014/main" id="{90CE81CB-8460-264B-C464-A43DE95E5CF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006780" y="1151476"/>
            <a:ext cx="1017139" cy="964398"/>
          </a:xfrm>
          <a:prstGeom prst="rect">
            <a:avLst/>
          </a:prstGeom>
        </p:spPr>
      </p:pic>
      <p:pic>
        <p:nvPicPr>
          <p:cNvPr id="7" name="Picture 6">
            <a:extLst>
              <a:ext uri="{FF2B5EF4-FFF2-40B4-BE49-F238E27FC236}">
                <a16:creationId xmlns:a16="http://schemas.microsoft.com/office/drawing/2014/main" id="{2B4E76C3-0B18-0B06-4025-0B310378C088}"/>
              </a:ext>
            </a:extLst>
          </p:cNvPr>
          <p:cNvPicPr>
            <a:picLocks noChangeAspect="1"/>
          </p:cNvPicPr>
          <p:nvPr/>
        </p:nvPicPr>
        <p:blipFill>
          <a:blip r:embed="rId8"/>
          <a:stretch>
            <a:fillRect/>
          </a:stretch>
        </p:blipFill>
        <p:spPr>
          <a:xfrm>
            <a:off x="8081414" y="4219612"/>
            <a:ext cx="964399" cy="964399"/>
          </a:xfrm>
          <a:prstGeom prst="rect">
            <a:avLst/>
          </a:prstGeom>
        </p:spPr>
      </p:pic>
    </p:spTree>
    <p:extLst>
      <p:ext uri="{BB962C8B-B14F-4D97-AF65-F5344CB8AC3E}">
        <p14:creationId xmlns:p14="http://schemas.microsoft.com/office/powerpoint/2010/main" val="1412195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297C-4E5B-C45E-C261-79180A0DADAC}"/>
              </a:ext>
            </a:extLst>
          </p:cNvPr>
          <p:cNvSpPr>
            <a:spLocks noGrp="1"/>
          </p:cNvSpPr>
          <p:nvPr>
            <p:ph type="sldNum" sz="quarter" idx="12"/>
          </p:nvPr>
        </p:nvSpPr>
        <p:spPr/>
        <p:txBody>
          <a:bodyPr/>
          <a:lstStyle/>
          <a:p>
            <a:fld id="{7A304655-5D53-B746-8252-3F5A598C52D3}" type="slidenum">
              <a:rPr lang="en-CN" smtClean="0"/>
              <a:pPr/>
              <a:t>25</a:t>
            </a:fld>
            <a:endParaRPr lang="en-CN"/>
          </a:p>
        </p:txBody>
      </p:sp>
      <p:pic>
        <p:nvPicPr>
          <p:cNvPr id="4" name="Picture 3">
            <a:extLst>
              <a:ext uri="{FF2B5EF4-FFF2-40B4-BE49-F238E27FC236}">
                <a16:creationId xmlns:a16="http://schemas.microsoft.com/office/drawing/2014/main" id="{D88EC953-E725-BBD4-FFCF-52583ABFC4D6}"/>
              </a:ext>
            </a:extLst>
          </p:cNvPr>
          <p:cNvPicPr>
            <a:picLocks noChangeAspect="1"/>
          </p:cNvPicPr>
          <p:nvPr/>
        </p:nvPicPr>
        <p:blipFill>
          <a:blip r:embed="rId2"/>
          <a:stretch>
            <a:fillRect/>
          </a:stretch>
        </p:blipFill>
        <p:spPr>
          <a:xfrm>
            <a:off x="1270386" y="1032232"/>
            <a:ext cx="2537820" cy="1688804"/>
          </a:xfrm>
          <a:prstGeom prst="rect">
            <a:avLst/>
          </a:prstGeom>
        </p:spPr>
      </p:pic>
      <p:pic>
        <p:nvPicPr>
          <p:cNvPr id="5" name="Picture 4">
            <a:extLst>
              <a:ext uri="{FF2B5EF4-FFF2-40B4-BE49-F238E27FC236}">
                <a16:creationId xmlns:a16="http://schemas.microsoft.com/office/drawing/2014/main" id="{32A707D0-37C5-B9C9-04DE-E6C400F78455}"/>
              </a:ext>
            </a:extLst>
          </p:cNvPr>
          <p:cNvPicPr>
            <a:picLocks noChangeAspect="1"/>
          </p:cNvPicPr>
          <p:nvPr/>
        </p:nvPicPr>
        <p:blipFill>
          <a:blip r:embed="rId3"/>
          <a:stretch>
            <a:fillRect/>
          </a:stretch>
        </p:blipFill>
        <p:spPr>
          <a:xfrm>
            <a:off x="597505" y="2942341"/>
            <a:ext cx="3590688" cy="1536626"/>
          </a:xfrm>
          <a:prstGeom prst="rect">
            <a:avLst/>
          </a:prstGeom>
        </p:spPr>
      </p:pic>
      <p:sp>
        <p:nvSpPr>
          <p:cNvPr id="6" name="TextBox 5">
            <a:extLst>
              <a:ext uri="{FF2B5EF4-FFF2-40B4-BE49-F238E27FC236}">
                <a16:creationId xmlns:a16="http://schemas.microsoft.com/office/drawing/2014/main" id="{2BF1FB4B-EF19-4BEE-61F4-34A74C4FDACE}"/>
              </a:ext>
            </a:extLst>
          </p:cNvPr>
          <p:cNvSpPr txBox="1"/>
          <p:nvPr/>
        </p:nvSpPr>
        <p:spPr>
          <a:xfrm>
            <a:off x="2539296" y="5088468"/>
            <a:ext cx="4585648" cy="369332"/>
          </a:xfrm>
          <a:prstGeom prst="rect">
            <a:avLst/>
          </a:prstGeom>
          <a:noFill/>
        </p:spPr>
        <p:txBody>
          <a:bodyPr wrap="square">
            <a:spAutoFit/>
          </a:bodyPr>
          <a:lstStyle/>
          <a:p>
            <a:pPr algn="ctr"/>
            <a:r>
              <a:rPr lang="zh-CN" altLang="en-US" dirty="0"/>
              <a:t>Email: gwzhang@cug.edu.cn</a:t>
            </a:r>
          </a:p>
        </p:txBody>
      </p:sp>
      <p:grpSp>
        <p:nvGrpSpPr>
          <p:cNvPr id="7" name="Group 6">
            <a:extLst>
              <a:ext uri="{FF2B5EF4-FFF2-40B4-BE49-F238E27FC236}">
                <a16:creationId xmlns:a16="http://schemas.microsoft.com/office/drawing/2014/main" id="{ADB6592E-8AF5-EE4E-6B19-56068CDE18D6}"/>
              </a:ext>
            </a:extLst>
          </p:cNvPr>
          <p:cNvGrpSpPr/>
          <p:nvPr/>
        </p:nvGrpSpPr>
        <p:grpSpPr>
          <a:xfrm>
            <a:off x="5276399" y="3331029"/>
            <a:ext cx="3435155" cy="1545817"/>
            <a:chOff x="-1044259" y="2442409"/>
            <a:chExt cx="7907638" cy="1545817"/>
          </a:xfrm>
        </p:grpSpPr>
        <p:sp>
          <p:nvSpPr>
            <p:cNvPr id="8" name="TextBox 7">
              <a:extLst>
                <a:ext uri="{FF2B5EF4-FFF2-40B4-BE49-F238E27FC236}">
                  <a16:creationId xmlns:a16="http://schemas.microsoft.com/office/drawing/2014/main" id="{9E42541D-BEBC-1275-0FCA-BA78020DBBE9}"/>
                </a:ext>
              </a:extLst>
            </p:cNvPr>
            <p:cNvSpPr txBox="1"/>
            <p:nvPr/>
          </p:nvSpPr>
          <p:spPr>
            <a:xfrm>
              <a:off x="-1044259" y="2442409"/>
              <a:ext cx="7907638" cy="646331"/>
            </a:xfrm>
            <a:prstGeom prst="rect">
              <a:avLst/>
            </a:prstGeom>
            <a:noFill/>
          </p:spPr>
          <p:txBody>
            <a:bodyPr wrap="square">
              <a:spAutoFit/>
            </a:bodyPr>
            <a:lstStyle/>
            <a:p>
              <a:pPr algn="r"/>
              <a:r>
                <a:rPr lang="en-US" b="0" i="1" dirty="0">
                  <a:solidFill>
                    <a:srgbClr val="5985A6"/>
                  </a:solidFill>
                  <a:effectLst/>
                  <a:latin typeface="Crimson"/>
                </a:rPr>
                <a:t>The enjoyment of one's tools is an essential ingredient of successful work</a:t>
              </a:r>
              <a:r>
                <a:rPr lang="en-US" altLang="zh-CN" i="1" dirty="0">
                  <a:solidFill>
                    <a:srgbClr val="5985A6"/>
                  </a:solidFill>
                  <a:latin typeface="Crimson"/>
                </a:rPr>
                <a:t>.</a:t>
              </a: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2FFCA7D2-D300-D49D-DC81-DD91DF4598C0}"/>
                </a:ext>
              </a:extLst>
            </p:cNvPr>
            <p:cNvSpPr txBox="1"/>
            <p:nvPr/>
          </p:nvSpPr>
          <p:spPr>
            <a:xfrm>
              <a:off x="2280621" y="3341895"/>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10" name="Picture 2">
            <a:extLst>
              <a:ext uri="{FF2B5EF4-FFF2-40B4-BE49-F238E27FC236}">
                <a16:creationId xmlns:a16="http://schemas.microsoft.com/office/drawing/2014/main" id="{DFB82152-D2C6-A5E0-9E48-75FE1798B1F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0528" y="1071545"/>
            <a:ext cx="3499650" cy="196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2451CA3-D7E9-BD6D-2427-7DDA5A0DD2DA}"/>
              </a:ext>
            </a:extLst>
          </p:cNvPr>
          <p:cNvPicPr>
            <a:picLocks noChangeAspect="1"/>
          </p:cNvPicPr>
          <p:nvPr/>
        </p:nvPicPr>
        <p:blipFill>
          <a:blip r:embed="rId5">
            <a:clrChange>
              <a:clrFrom>
                <a:srgbClr val="FFFFFF"/>
              </a:clrFrom>
              <a:clrTo>
                <a:srgbClr val="FFFFFF">
                  <a:alpha val="0"/>
                </a:srgbClr>
              </a:clrTo>
            </a:clrChange>
            <a:alphaModFix amt="56000"/>
          </a:blip>
          <a:stretch>
            <a:fillRect/>
          </a:stretch>
        </p:blipFill>
        <p:spPr>
          <a:xfrm>
            <a:off x="5678866" y="699700"/>
            <a:ext cx="2465614" cy="2504751"/>
          </a:xfrm>
          <a:prstGeom prst="rect">
            <a:avLst/>
          </a:prstGeom>
        </p:spPr>
      </p:pic>
      <p:pic>
        <p:nvPicPr>
          <p:cNvPr id="12" name="Picture 11">
            <a:extLst>
              <a:ext uri="{FF2B5EF4-FFF2-40B4-BE49-F238E27FC236}">
                <a16:creationId xmlns:a16="http://schemas.microsoft.com/office/drawing/2014/main" id="{B4C8BD70-D998-5792-1004-BFBFB97323A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231463" y="911044"/>
            <a:ext cx="947154" cy="488532"/>
          </a:xfrm>
          <a:prstGeom prst="rect">
            <a:avLst/>
          </a:prstGeom>
        </p:spPr>
      </p:pic>
      <p:sp>
        <p:nvSpPr>
          <p:cNvPr id="13" name="TextBox 12">
            <a:extLst>
              <a:ext uri="{FF2B5EF4-FFF2-40B4-BE49-F238E27FC236}">
                <a16:creationId xmlns:a16="http://schemas.microsoft.com/office/drawing/2014/main" id="{68E1FC0D-D454-C734-B855-EEFA489EA21B}"/>
              </a:ext>
            </a:extLst>
          </p:cNvPr>
          <p:cNvSpPr txBox="1"/>
          <p:nvPr/>
        </p:nvSpPr>
        <p:spPr>
          <a:xfrm>
            <a:off x="6312501" y="2659762"/>
            <a:ext cx="2563522" cy="461665"/>
          </a:xfrm>
          <a:prstGeom prst="rect">
            <a:avLst/>
          </a:prstGeom>
          <a:noFill/>
        </p:spPr>
        <p:txBody>
          <a:bodyPr wrap="none" rtlCol="0">
            <a:spAutoFit/>
          </a:bodyPr>
          <a:lstStyle/>
          <a:p>
            <a:pPr algn="l"/>
            <a:r>
              <a:rPr kumimoji="1" lang="en-US" altLang="zh-CN" sz="2400" dirty="0">
                <a:solidFill>
                  <a:schemeClr val="bg2">
                    <a:lumMod val="75000"/>
                  </a:schemeClr>
                </a:solidFill>
                <a:latin typeface="Consolas" panose="020B0609020204030204" pitchFamily="49" charset="0"/>
                <a:cs typeface="Consolas" panose="020B0609020204030204" pitchFamily="49" charset="0"/>
              </a:rPr>
              <a:t>head[contents]</a:t>
            </a:r>
            <a:endParaRPr kumimoji="1" lang="zh-CN" altLang="en-US" sz="2400" dirty="0">
              <a:solidFill>
                <a:schemeClr val="bg2">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923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ED1BC8-CD8C-A5CD-C6E1-0A49D56C3939}"/>
              </a:ext>
            </a:extLst>
          </p:cNvPr>
          <p:cNvSpPr>
            <a:spLocks noGrp="1"/>
          </p:cNvSpPr>
          <p:nvPr>
            <p:ph type="sldNum" sz="quarter" idx="12"/>
          </p:nvPr>
        </p:nvSpPr>
        <p:spPr/>
        <p:txBody>
          <a:bodyPr/>
          <a:lstStyle/>
          <a:p>
            <a:fld id="{7A304655-5D53-B746-8252-3F5A598C52D3}" type="slidenum">
              <a:rPr lang="en-CN" smtClean="0"/>
              <a:pPr/>
              <a:t>3</a:t>
            </a:fld>
            <a:endParaRPr lang="en-CN"/>
          </a:p>
        </p:txBody>
      </p:sp>
      <p:sp>
        <p:nvSpPr>
          <p:cNvPr id="3" name="Title 2">
            <a:extLst>
              <a:ext uri="{FF2B5EF4-FFF2-40B4-BE49-F238E27FC236}">
                <a16:creationId xmlns:a16="http://schemas.microsoft.com/office/drawing/2014/main" id="{183FD3C2-851C-587C-27FD-89D6F94D752B}"/>
              </a:ext>
            </a:extLst>
          </p:cNvPr>
          <p:cNvSpPr>
            <a:spLocks noGrp="1"/>
          </p:cNvSpPr>
          <p:nvPr>
            <p:ph type="title"/>
          </p:nvPr>
        </p:nvSpPr>
        <p:spPr/>
        <p:txBody>
          <a:bodyPr/>
          <a:lstStyle/>
          <a:p>
            <a:r>
              <a:rPr kumimoji="1" lang="zh-CN" altLang="en-US" dirty="0"/>
              <a:t>来自物理老师的回忆</a:t>
            </a:r>
          </a:p>
        </p:txBody>
      </p:sp>
      <p:sp>
        <p:nvSpPr>
          <p:cNvPr id="4" name="Rounded Rectangle 3">
            <a:extLst>
              <a:ext uri="{FF2B5EF4-FFF2-40B4-BE49-F238E27FC236}">
                <a16:creationId xmlns:a16="http://schemas.microsoft.com/office/drawing/2014/main" id="{F1CA5D38-8268-1F64-9990-D3474D6D4E53}"/>
              </a:ext>
            </a:extLst>
          </p:cNvPr>
          <p:cNvSpPr/>
          <p:nvPr/>
        </p:nvSpPr>
        <p:spPr>
          <a:xfrm>
            <a:off x="726920" y="1182029"/>
            <a:ext cx="7690160" cy="147196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2400" b="1" dirty="0">
                <a:latin typeface="FangSong" panose="02010609060101010101" pitchFamily="49" charset="-122"/>
                <a:ea typeface="FangSong" panose="02010609060101010101" pitchFamily="49" charset="-122"/>
              </a:rPr>
              <a:t>那个时候有一大堆的数据</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我们每天就要去按计算器</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endParaRPr kumimoji="1" lang="en-US" altLang="zh-CN" sz="2400" b="1" dirty="0">
              <a:latin typeface="FangSong" panose="02010609060101010101" pitchFamily="49" charset="-122"/>
              <a:ea typeface="FangSong" panose="02010609060101010101" pitchFamily="49" charset="-122"/>
            </a:endParaRPr>
          </a:p>
          <a:p>
            <a:pPr algn="ctr"/>
            <a:r>
              <a:rPr kumimoji="1" lang="zh-CN" altLang="en-US" sz="2400" b="1" dirty="0">
                <a:latin typeface="FangSong" panose="02010609060101010101" pitchFamily="49" charset="-122"/>
                <a:ea typeface="FangSong" panose="02010609060101010101" pitchFamily="49" charset="-122"/>
              </a:rPr>
              <a:t>最后一个班能算对结果的</a:t>
            </a:r>
            <a:r>
              <a:rPr kumimoji="1" lang="zh-CN" altLang="en-US" sz="2400" b="1" dirty="0">
                <a:solidFill>
                  <a:srgbClr val="FF0000"/>
                </a:solidFill>
                <a:latin typeface="FangSong" panose="02010609060101010101" pitchFamily="49" charset="-122"/>
                <a:ea typeface="FangSong" panose="02010609060101010101" pitchFamily="49" charset="-122"/>
              </a:rPr>
              <a:t>数量级</a:t>
            </a:r>
            <a:r>
              <a:rPr kumimoji="1" lang="zh-CN" altLang="en-US" sz="2400" b="1" dirty="0">
                <a:latin typeface="FangSong" panose="02010609060101010101" pitchFamily="49" charset="-122"/>
                <a:ea typeface="FangSong" panose="02010609060101010101" pitchFamily="49" charset="-122"/>
              </a:rPr>
              <a:t>的就几个人</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p>
        </p:txBody>
      </p:sp>
      <p:sp>
        <p:nvSpPr>
          <p:cNvPr id="6" name="TextBox 5">
            <a:extLst>
              <a:ext uri="{FF2B5EF4-FFF2-40B4-BE49-F238E27FC236}">
                <a16:creationId xmlns:a16="http://schemas.microsoft.com/office/drawing/2014/main" id="{021D8BC0-CF9D-90F8-0D3C-5571535BBC04}"/>
              </a:ext>
            </a:extLst>
          </p:cNvPr>
          <p:cNvSpPr txBox="1"/>
          <p:nvPr/>
        </p:nvSpPr>
        <p:spPr>
          <a:xfrm>
            <a:off x="726920" y="3013501"/>
            <a:ext cx="5386411"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每次数字改变</a:t>
            </a:r>
            <a:r>
              <a:rPr kumimoji="1" lang="en-US" altLang="zh-CN" sz="2400" dirty="0"/>
              <a:t>,</a:t>
            </a:r>
            <a:r>
              <a:rPr kumimoji="1" lang="zh-CN" altLang="en-US" sz="2400" dirty="0"/>
              <a:t> 流程不变</a:t>
            </a:r>
            <a:endParaRPr kumimoji="1" lang="en-US" altLang="zh-CN" sz="2400" dirty="0"/>
          </a:p>
          <a:p>
            <a:pPr marL="800100" lvl="1" indent="-342900">
              <a:buFont typeface="Arial" panose="020B0604020202020204" pitchFamily="34" charset="0"/>
              <a:buChar char="•"/>
            </a:pPr>
            <a:r>
              <a:rPr kumimoji="1" lang="zh-CN" altLang="en-US" sz="2400" dirty="0"/>
              <a:t>应该有一个工具让我们说明流程</a:t>
            </a:r>
          </a:p>
        </p:txBody>
      </p:sp>
      <p:sp>
        <p:nvSpPr>
          <p:cNvPr id="7" name="TextBox 6">
            <a:extLst>
              <a:ext uri="{FF2B5EF4-FFF2-40B4-BE49-F238E27FC236}">
                <a16:creationId xmlns:a16="http://schemas.microsoft.com/office/drawing/2014/main" id="{BBF80C4C-0B13-AB2D-D973-D3CE307D5F5D}"/>
              </a:ext>
            </a:extLst>
          </p:cNvPr>
          <p:cNvSpPr txBox="1"/>
          <p:nvPr/>
        </p:nvSpPr>
        <p:spPr>
          <a:xfrm>
            <a:off x="726920" y="4106311"/>
            <a:ext cx="3377848" cy="1569660"/>
          </a:xfrm>
          <a:prstGeom prst="rect">
            <a:avLst/>
          </a:prstGeom>
          <a:noFill/>
        </p:spPr>
        <p:txBody>
          <a:bodyPr wrap="none" rtlCol="0">
            <a:spAutoFit/>
          </a:bodyPr>
          <a:lstStyle/>
          <a:p>
            <a:pPr algn="l"/>
            <a:r>
              <a:rPr kumimoji="1" lang="zh-CN" altLang="en-US" sz="2400" dirty="0"/>
              <a:t>简化版本</a:t>
            </a:r>
            <a:r>
              <a:rPr kumimoji="1" lang="en-US" altLang="zh-CN" sz="2400" dirty="0"/>
              <a:t>:</a:t>
            </a:r>
            <a:r>
              <a:rPr kumimoji="1" lang="zh-CN" altLang="en-US" sz="2400" dirty="0"/>
              <a:t> </a:t>
            </a:r>
            <a:r>
              <a:rPr kumimoji="1" lang="en-US" altLang="zh-CN" sz="2400" dirty="0"/>
              <a:t>Excel</a:t>
            </a:r>
          </a:p>
          <a:p>
            <a:pPr marL="342900" indent="-342900" algn="l">
              <a:buFont typeface="Arial" panose="020B0604020202020204" pitchFamily="34" charset="0"/>
              <a:buChar char="•"/>
            </a:pPr>
            <a:r>
              <a:rPr kumimoji="1" lang="zh-CN" altLang="en-US" sz="2400" dirty="0"/>
              <a:t>计算的时候用</a:t>
            </a:r>
            <a:r>
              <a:rPr kumimoji="1" lang="en-US" altLang="zh-CN" sz="2400" dirty="0"/>
              <a:t>“=”</a:t>
            </a:r>
            <a:r>
              <a:rPr kumimoji="1" lang="zh-CN" altLang="en-US" sz="2400" dirty="0"/>
              <a:t>开始</a:t>
            </a:r>
            <a:endParaRPr kumimoji="1" lang="en-US" altLang="zh-CN" sz="2400" dirty="0"/>
          </a:p>
          <a:p>
            <a:pPr marL="342900" indent="-342900" algn="l">
              <a:buFont typeface="Arial" panose="020B0604020202020204" pitchFamily="34" charset="0"/>
              <a:buChar char="•"/>
            </a:pPr>
            <a:r>
              <a:rPr kumimoji="1" lang="zh-CN" altLang="en-US" sz="2400" dirty="0"/>
              <a:t>有一些函数</a:t>
            </a:r>
            <a:endParaRPr kumimoji="1" lang="en-US" altLang="zh-CN" sz="2400" dirty="0"/>
          </a:p>
          <a:p>
            <a:pPr marL="342900" indent="-342900" algn="l">
              <a:buFont typeface="Arial" panose="020B0604020202020204" pitchFamily="34" charset="0"/>
              <a:buChar char="•"/>
            </a:pPr>
            <a:r>
              <a:rPr kumimoji="1" lang="zh-CN" altLang="en-US" sz="2400" dirty="0"/>
              <a:t>可以指代单元格</a:t>
            </a:r>
          </a:p>
        </p:txBody>
      </p:sp>
    </p:spTree>
    <p:extLst>
      <p:ext uri="{BB962C8B-B14F-4D97-AF65-F5344CB8AC3E}">
        <p14:creationId xmlns:p14="http://schemas.microsoft.com/office/powerpoint/2010/main" val="370391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341FA-DA80-67A8-045A-EF1257450F89}"/>
              </a:ext>
            </a:extLst>
          </p:cNvPr>
          <p:cNvSpPr>
            <a:spLocks noGrp="1"/>
          </p:cNvSpPr>
          <p:nvPr>
            <p:ph type="sldNum" sz="quarter" idx="12"/>
          </p:nvPr>
        </p:nvSpPr>
        <p:spPr/>
        <p:txBody>
          <a:bodyPr/>
          <a:lstStyle/>
          <a:p>
            <a:fld id="{7A304655-5D53-B746-8252-3F5A598C52D3}" type="slidenum">
              <a:rPr lang="en-CN" smtClean="0"/>
              <a:pPr/>
              <a:t>4</a:t>
            </a:fld>
            <a:endParaRPr lang="en-CN"/>
          </a:p>
        </p:txBody>
      </p:sp>
      <p:sp>
        <p:nvSpPr>
          <p:cNvPr id="3" name="Title 2">
            <a:extLst>
              <a:ext uri="{FF2B5EF4-FFF2-40B4-BE49-F238E27FC236}">
                <a16:creationId xmlns:a16="http://schemas.microsoft.com/office/drawing/2014/main" id="{6D569ACB-181B-DF46-77EF-11BFDCCCB514}"/>
              </a:ext>
            </a:extLst>
          </p:cNvPr>
          <p:cNvSpPr>
            <a:spLocks noGrp="1"/>
          </p:cNvSpPr>
          <p:nvPr>
            <p:ph type="title"/>
          </p:nvPr>
        </p:nvSpPr>
        <p:spPr/>
        <p:txBody>
          <a:bodyPr/>
          <a:lstStyle/>
          <a:p>
            <a:r>
              <a:rPr kumimoji="1" lang="zh-CN" altLang="en-US" dirty="0"/>
              <a:t>例子</a:t>
            </a:r>
            <a:r>
              <a:rPr kumimoji="1" lang="en-US" altLang="zh-CN" dirty="0"/>
              <a:t>1:</a:t>
            </a:r>
            <a:r>
              <a:rPr kumimoji="1" lang="zh-CN" altLang="en-US" dirty="0"/>
              <a:t> 处理物理实验数据</a:t>
            </a:r>
          </a:p>
        </p:txBody>
      </p:sp>
      <p:sp>
        <p:nvSpPr>
          <p:cNvPr id="4" name="TextBox 3">
            <a:extLst>
              <a:ext uri="{FF2B5EF4-FFF2-40B4-BE49-F238E27FC236}">
                <a16:creationId xmlns:a16="http://schemas.microsoft.com/office/drawing/2014/main" id="{FC0AE25C-074B-FB70-3200-CD6158CDFD92}"/>
              </a:ext>
            </a:extLst>
          </p:cNvPr>
          <p:cNvSpPr txBox="1"/>
          <p:nvPr/>
        </p:nvSpPr>
        <p:spPr>
          <a:xfrm>
            <a:off x="869795" y="1382751"/>
            <a:ext cx="4881465" cy="2677656"/>
          </a:xfrm>
          <a:prstGeom prst="rect">
            <a:avLst/>
          </a:prstGeom>
          <a:noFill/>
        </p:spPr>
        <p:txBody>
          <a:bodyPr wrap="none" rtlCol="0">
            <a:spAutoFit/>
          </a:bodyPr>
          <a:lstStyle/>
          <a:p>
            <a:pPr algn="l"/>
            <a:r>
              <a:rPr kumimoji="1" lang="zh-CN" altLang="en-US" sz="2400" dirty="0"/>
              <a:t>几个常用的操作</a:t>
            </a:r>
            <a:endParaRPr kumimoji="1" lang="en-US" altLang="zh-CN" sz="2400" dirty="0"/>
          </a:p>
          <a:p>
            <a:pPr marL="342900" indent="-342900" algn="l">
              <a:buFont typeface="Arial" panose="020B0604020202020204" pitchFamily="34" charset="0"/>
              <a:buChar char="•"/>
            </a:pPr>
            <a:r>
              <a:rPr kumimoji="1" lang="zh-CN" altLang="en-US" sz="2400" dirty="0"/>
              <a:t>数学运算</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p>
          <a:p>
            <a:pPr marL="342900" indent="-342900" algn="l">
              <a:buFont typeface="Arial" panose="020B0604020202020204" pitchFamily="34" charset="0"/>
              <a:buChar char="•"/>
            </a:pPr>
            <a:r>
              <a:rPr kumimoji="1" lang="zh-CN" altLang="en-US" sz="2400" dirty="0"/>
              <a:t>求平均数</a:t>
            </a:r>
            <a:r>
              <a:rPr kumimoji="1" lang="en-US" altLang="zh-CN" sz="2400" dirty="0"/>
              <a:t>AVERAGE(…)</a:t>
            </a:r>
          </a:p>
          <a:p>
            <a:pPr marL="342900" indent="-342900" algn="l">
              <a:buFont typeface="Arial" panose="020B0604020202020204" pitchFamily="34" charset="0"/>
              <a:buChar char="•"/>
            </a:pPr>
            <a:endParaRPr kumimoji="1" lang="en-US" altLang="zh-CN" sz="2400" dirty="0"/>
          </a:p>
          <a:p>
            <a:pPr marL="342900" indent="-342900" algn="l">
              <a:buFont typeface="Arial" panose="020B0604020202020204" pitchFamily="34" charset="0"/>
              <a:buChar char="•"/>
            </a:pPr>
            <a:r>
              <a:rPr kumimoji="1" lang="zh-CN" altLang="en-US" sz="2400" dirty="0"/>
              <a:t>往下拖动 </a:t>
            </a:r>
            <a:r>
              <a:rPr kumimoji="1" lang="en-US" altLang="zh-CN" sz="2400" dirty="0"/>
              <a:t>=</a:t>
            </a:r>
            <a:r>
              <a:rPr kumimoji="1" lang="zh-CN" altLang="en-US" sz="2400" dirty="0"/>
              <a:t> 重复运用相同的操作</a:t>
            </a:r>
            <a:endParaRPr kumimoji="1" lang="en-US" altLang="zh-CN" sz="2400" dirty="0"/>
          </a:p>
          <a:p>
            <a:pPr marL="800100" lvl="1" indent="-342900">
              <a:buFont typeface="Arial" panose="020B0604020202020204" pitchFamily="34" charset="0"/>
              <a:buChar char="•"/>
            </a:pPr>
            <a:r>
              <a:rPr kumimoji="1" lang="zh-CN" altLang="en-US" sz="2400" dirty="0"/>
              <a:t>固定</a:t>
            </a:r>
            <a:r>
              <a:rPr kumimoji="1" lang="en-US" altLang="zh-CN" sz="2400" dirty="0"/>
              <a:t>/</a:t>
            </a:r>
            <a:r>
              <a:rPr kumimoji="1" lang="zh-CN" altLang="en-US" sz="2400" dirty="0"/>
              <a:t>不固定</a:t>
            </a:r>
            <a:endParaRPr kumimoji="1" lang="en-US" altLang="zh-CN" sz="2400" dirty="0"/>
          </a:p>
          <a:p>
            <a:pPr marL="342900" indent="-342900" algn="l">
              <a:buFont typeface="Arial" panose="020B0604020202020204" pitchFamily="34" charset="0"/>
              <a:buChar char="•"/>
            </a:pPr>
            <a:endParaRPr kumimoji="1" lang="zh-CN" altLang="en-US" sz="2400" dirty="0"/>
          </a:p>
        </p:txBody>
      </p:sp>
      <p:sp>
        <p:nvSpPr>
          <p:cNvPr id="6" name="TextBox 5">
            <a:extLst>
              <a:ext uri="{FF2B5EF4-FFF2-40B4-BE49-F238E27FC236}">
                <a16:creationId xmlns:a16="http://schemas.microsoft.com/office/drawing/2014/main" id="{C587D8E4-B669-A331-1D68-D3CEFA7D56F3}"/>
              </a:ext>
            </a:extLst>
          </p:cNvPr>
          <p:cNvSpPr txBox="1"/>
          <p:nvPr/>
        </p:nvSpPr>
        <p:spPr>
          <a:xfrm>
            <a:off x="1028700" y="4278086"/>
            <a:ext cx="3740126" cy="461665"/>
          </a:xfrm>
          <a:prstGeom prst="rect">
            <a:avLst/>
          </a:prstGeom>
          <a:noFill/>
        </p:spPr>
        <p:txBody>
          <a:bodyPr wrap="none" rtlCol="0">
            <a:spAutoFit/>
          </a:bodyPr>
          <a:lstStyle/>
          <a:p>
            <a:pPr algn="l"/>
            <a:r>
              <a:rPr kumimoji="1" lang="zh-CN" altLang="en-US" sz="2400" dirty="0"/>
              <a:t>更一般的做法</a:t>
            </a:r>
            <a:r>
              <a:rPr kumimoji="1" lang="en-US" altLang="zh-CN" sz="2400" dirty="0"/>
              <a:t>:</a:t>
            </a:r>
            <a:r>
              <a:rPr kumimoji="1" lang="zh-CN" altLang="en-US" sz="2400" dirty="0"/>
              <a:t> 用编程语言</a:t>
            </a:r>
          </a:p>
        </p:txBody>
      </p:sp>
    </p:spTree>
    <p:extLst>
      <p:ext uri="{BB962C8B-B14F-4D97-AF65-F5344CB8AC3E}">
        <p14:creationId xmlns:p14="http://schemas.microsoft.com/office/powerpoint/2010/main" val="723798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F6C391-1AC2-F92C-0CAB-4EE1FE6119A6}"/>
              </a:ext>
            </a:extLst>
          </p:cNvPr>
          <p:cNvSpPr>
            <a:spLocks noGrp="1"/>
          </p:cNvSpPr>
          <p:nvPr>
            <p:ph type="sldNum" sz="quarter" idx="12"/>
          </p:nvPr>
        </p:nvSpPr>
        <p:spPr/>
        <p:txBody>
          <a:bodyPr/>
          <a:lstStyle/>
          <a:p>
            <a:fld id="{7A304655-5D53-B746-8252-3F5A598C52D3}" type="slidenum">
              <a:rPr lang="en-CN" smtClean="0"/>
              <a:pPr/>
              <a:t>5</a:t>
            </a:fld>
            <a:endParaRPr lang="en-CN"/>
          </a:p>
        </p:txBody>
      </p:sp>
      <p:sp>
        <p:nvSpPr>
          <p:cNvPr id="3" name="Title 2">
            <a:extLst>
              <a:ext uri="{FF2B5EF4-FFF2-40B4-BE49-F238E27FC236}">
                <a16:creationId xmlns:a16="http://schemas.microsoft.com/office/drawing/2014/main" id="{D7646E4D-837C-D610-0C95-871DA08538BC}"/>
              </a:ext>
            </a:extLst>
          </p:cNvPr>
          <p:cNvSpPr>
            <a:spLocks noGrp="1"/>
          </p:cNvSpPr>
          <p:nvPr>
            <p:ph type="title"/>
          </p:nvPr>
        </p:nvSpPr>
        <p:spPr/>
        <p:txBody>
          <a:bodyPr/>
          <a:lstStyle/>
          <a:p>
            <a:r>
              <a:rPr kumimoji="1" lang="zh-CN" altLang="en-US" dirty="0"/>
              <a:t>例子</a:t>
            </a:r>
            <a:r>
              <a:rPr kumimoji="1" lang="en-US" altLang="zh-CN" dirty="0"/>
              <a:t>:</a:t>
            </a:r>
            <a:r>
              <a:rPr kumimoji="1" lang="zh-CN" altLang="en-US" dirty="0"/>
              <a:t> 使用编程语言</a:t>
            </a:r>
            <a:r>
              <a:rPr kumimoji="1" lang="en-US" altLang="zh-CN" dirty="0"/>
              <a:t>Python</a:t>
            </a:r>
            <a:endParaRPr kumimoji="1" lang="zh-CN" altLang="en-US" dirty="0"/>
          </a:p>
        </p:txBody>
      </p:sp>
      <p:pic>
        <p:nvPicPr>
          <p:cNvPr id="4" name="Picture 3">
            <a:extLst>
              <a:ext uri="{FF2B5EF4-FFF2-40B4-BE49-F238E27FC236}">
                <a16:creationId xmlns:a16="http://schemas.microsoft.com/office/drawing/2014/main" id="{9FC5E9D5-5D80-839D-397D-1CBAF83F7345}"/>
              </a:ext>
            </a:extLst>
          </p:cNvPr>
          <p:cNvPicPr>
            <a:picLocks noChangeAspect="1"/>
          </p:cNvPicPr>
          <p:nvPr/>
        </p:nvPicPr>
        <p:blipFill>
          <a:blip r:embed="rId2"/>
          <a:stretch>
            <a:fillRect/>
          </a:stretch>
        </p:blipFill>
        <p:spPr>
          <a:xfrm>
            <a:off x="424543" y="1055506"/>
            <a:ext cx="8294914" cy="5158754"/>
          </a:xfrm>
          <a:prstGeom prst="rect">
            <a:avLst/>
          </a:prstGeom>
        </p:spPr>
      </p:pic>
    </p:spTree>
    <p:extLst>
      <p:ext uri="{BB962C8B-B14F-4D97-AF65-F5344CB8AC3E}">
        <p14:creationId xmlns:p14="http://schemas.microsoft.com/office/powerpoint/2010/main" val="405471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2D5F75-7444-C4C0-872F-BF7EA507C471}"/>
              </a:ext>
            </a:extLst>
          </p:cNvPr>
          <p:cNvSpPr>
            <a:spLocks noGrp="1"/>
          </p:cNvSpPr>
          <p:nvPr>
            <p:ph type="sldNum" sz="quarter" idx="12"/>
          </p:nvPr>
        </p:nvSpPr>
        <p:spPr/>
        <p:txBody>
          <a:bodyPr/>
          <a:lstStyle/>
          <a:p>
            <a:fld id="{7A304655-5D53-B746-8252-3F5A598C52D3}" type="slidenum">
              <a:rPr lang="en-CN" smtClean="0"/>
              <a:pPr/>
              <a:t>6</a:t>
            </a:fld>
            <a:endParaRPr lang="en-CN"/>
          </a:p>
        </p:txBody>
      </p:sp>
      <p:sp>
        <p:nvSpPr>
          <p:cNvPr id="3" name="Title 2">
            <a:extLst>
              <a:ext uri="{FF2B5EF4-FFF2-40B4-BE49-F238E27FC236}">
                <a16:creationId xmlns:a16="http://schemas.microsoft.com/office/drawing/2014/main" id="{2DA8801C-255F-BCEF-D647-B18909D2118B}"/>
              </a:ext>
            </a:extLst>
          </p:cNvPr>
          <p:cNvSpPr>
            <a:spLocks noGrp="1"/>
          </p:cNvSpPr>
          <p:nvPr>
            <p:ph type="title"/>
          </p:nvPr>
        </p:nvSpPr>
        <p:spPr/>
        <p:txBody>
          <a:bodyPr/>
          <a:lstStyle/>
          <a:p>
            <a:r>
              <a:rPr kumimoji="1" lang="zh-CN" altLang="en-US" dirty="0"/>
              <a:t>例子</a:t>
            </a:r>
            <a:r>
              <a:rPr kumimoji="1" lang="en-US" altLang="zh-CN" dirty="0"/>
              <a:t>2:</a:t>
            </a:r>
            <a:r>
              <a:rPr kumimoji="1" lang="zh-CN" altLang="en-US" dirty="0"/>
              <a:t> 成绩自动计算</a:t>
            </a:r>
          </a:p>
        </p:txBody>
      </p:sp>
      <p:pic>
        <p:nvPicPr>
          <p:cNvPr id="4" name="Picture 3">
            <a:extLst>
              <a:ext uri="{FF2B5EF4-FFF2-40B4-BE49-F238E27FC236}">
                <a16:creationId xmlns:a16="http://schemas.microsoft.com/office/drawing/2014/main" id="{F0E9CC79-EF29-708B-506F-866347C99734}"/>
              </a:ext>
            </a:extLst>
          </p:cNvPr>
          <p:cNvPicPr>
            <a:picLocks noChangeAspect="1"/>
          </p:cNvPicPr>
          <p:nvPr/>
        </p:nvPicPr>
        <p:blipFill>
          <a:blip r:embed="rId2"/>
          <a:stretch>
            <a:fillRect/>
          </a:stretch>
        </p:blipFill>
        <p:spPr>
          <a:xfrm>
            <a:off x="628650" y="1528477"/>
            <a:ext cx="8166100" cy="3111500"/>
          </a:xfrm>
          <a:prstGeom prst="rect">
            <a:avLst/>
          </a:prstGeom>
        </p:spPr>
      </p:pic>
    </p:spTree>
    <p:extLst>
      <p:ext uri="{BB962C8B-B14F-4D97-AF65-F5344CB8AC3E}">
        <p14:creationId xmlns:p14="http://schemas.microsoft.com/office/powerpoint/2010/main" val="298730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2EA56-A3E7-BE47-50C9-117A812A96D9}"/>
              </a:ext>
            </a:extLst>
          </p:cNvPr>
          <p:cNvSpPr>
            <a:spLocks noGrp="1"/>
          </p:cNvSpPr>
          <p:nvPr>
            <p:ph type="sldNum" sz="quarter" idx="12"/>
          </p:nvPr>
        </p:nvSpPr>
        <p:spPr/>
        <p:txBody>
          <a:bodyPr/>
          <a:lstStyle/>
          <a:p>
            <a:fld id="{7A304655-5D53-B746-8252-3F5A598C52D3}" type="slidenum">
              <a:rPr lang="en-CN" smtClean="0"/>
              <a:pPr/>
              <a:t>7</a:t>
            </a:fld>
            <a:endParaRPr lang="en-CN"/>
          </a:p>
        </p:txBody>
      </p:sp>
      <p:sp>
        <p:nvSpPr>
          <p:cNvPr id="3" name="Title 2">
            <a:extLst>
              <a:ext uri="{FF2B5EF4-FFF2-40B4-BE49-F238E27FC236}">
                <a16:creationId xmlns:a16="http://schemas.microsoft.com/office/drawing/2014/main" id="{83C3209E-D467-915F-3031-5A18423B723E}"/>
              </a:ext>
            </a:extLst>
          </p:cNvPr>
          <p:cNvSpPr>
            <a:spLocks noGrp="1"/>
          </p:cNvSpPr>
          <p:nvPr>
            <p:ph type="title"/>
          </p:nvPr>
        </p:nvSpPr>
        <p:spPr/>
        <p:txBody>
          <a:bodyPr/>
          <a:lstStyle/>
          <a:p>
            <a:r>
              <a:rPr kumimoji="1" lang="zh-CN" altLang="en-US" dirty="0"/>
              <a:t>简化繁琐的操作</a:t>
            </a:r>
          </a:p>
        </p:txBody>
      </p:sp>
      <p:sp>
        <p:nvSpPr>
          <p:cNvPr id="4" name="TextBox 3">
            <a:extLst>
              <a:ext uri="{FF2B5EF4-FFF2-40B4-BE49-F238E27FC236}">
                <a16:creationId xmlns:a16="http://schemas.microsoft.com/office/drawing/2014/main" id="{8CD3C5AA-0D8B-A640-6D2F-42292A7D4B98}"/>
              </a:ext>
            </a:extLst>
          </p:cNvPr>
          <p:cNvSpPr txBox="1"/>
          <p:nvPr/>
        </p:nvSpPr>
        <p:spPr>
          <a:xfrm>
            <a:off x="762464" y="1405053"/>
            <a:ext cx="3932487"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更加复杂的操作</a:t>
            </a:r>
            <a:endParaRPr kumimoji="1" lang="en-US" altLang="zh-CN" sz="2400" dirty="0"/>
          </a:p>
          <a:p>
            <a:pPr marL="800100" lvl="1" indent="-342900">
              <a:buFont typeface="Arial" panose="020B0604020202020204" pitchFamily="34" charset="0"/>
              <a:buChar char="•"/>
            </a:pPr>
            <a:r>
              <a:rPr kumimoji="1" lang="zh-CN" altLang="en-US" sz="2400" dirty="0"/>
              <a:t>符号计算</a:t>
            </a:r>
            <a:r>
              <a:rPr kumimoji="1" lang="en-US" altLang="zh-CN" sz="2400" dirty="0"/>
              <a:t>,</a:t>
            </a:r>
            <a:r>
              <a:rPr kumimoji="1" lang="zh-CN" altLang="en-US" sz="2400" dirty="0"/>
              <a:t> 图形绘制</a:t>
            </a:r>
            <a:r>
              <a:rPr kumimoji="1" lang="en-US" altLang="zh-CN" sz="2400" dirty="0"/>
              <a:t>…</a:t>
            </a:r>
          </a:p>
          <a:p>
            <a:pPr marL="342900" indent="-342900" algn="l">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E2BDCD2-62BB-66D1-959E-4CA38425E9BD}"/>
                  </a:ext>
                </a:extLst>
              </p:cNvPr>
              <p:cNvSpPr/>
              <p:nvPr/>
            </p:nvSpPr>
            <p:spPr>
              <a:xfrm>
                <a:off x="628650" y="2969911"/>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r>
                      <a:rPr kumimoji="1" lang="en-US" altLang="zh-CN" sz="2400" b="1" i="1" smtClean="0">
                        <a:latin typeface="Cambria Math" panose="02040503050406030204" pitchFamily="18" charset="0"/>
                        <a:ea typeface="FangSong" panose="02010609060101010101" pitchFamily="49" charset="-122"/>
                      </a:rPr>
                      <m:t>𝟐</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r>
                      <a:rPr kumimoji="1" lang="en-US" altLang="zh-CN" sz="2400" b="1" i="1" smtClean="0">
                        <a:latin typeface="Cambria Math" panose="02040503050406030204" pitchFamily="18" charset="0"/>
                        <a:ea typeface="FangSong" panose="02010609060101010101" pitchFamily="49" charset="-122"/>
                      </a:rPr>
                      <m:t>=?</m:t>
                    </m:r>
                  </m:oMath>
                </a14:m>
                <a:r>
                  <a:rPr kumimoji="1" lang="zh-CN" altLang="en-US" sz="2400" b="1" dirty="0">
                    <a:latin typeface="FangSong" panose="02010609060101010101" pitchFamily="49" charset="-122"/>
                    <a:ea typeface="FangSong" panose="02010609060101010101" pitchFamily="49" charset="-122"/>
                  </a:rPr>
                  <a:t> </a:t>
                </a:r>
              </a:p>
            </p:txBody>
          </p:sp>
        </mc:Choice>
        <mc:Fallback xmlns="">
          <p:sp>
            <p:nvSpPr>
              <p:cNvPr id="5" name="Rounded Rectangle 4">
                <a:extLst>
                  <a:ext uri="{FF2B5EF4-FFF2-40B4-BE49-F238E27FC236}">
                    <a16:creationId xmlns:a16="http://schemas.microsoft.com/office/drawing/2014/main" id="{FE2BDCD2-62BB-66D1-959E-4CA38425E9BD}"/>
                  </a:ext>
                </a:extLst>
              </p:cNvPr>
              <p:cNvSpPr>
                <a:spLocks noRot="1" noChangeAspect="1" noMove="1" noResize="1" noEditPoints="1" noAdjustHandles="1" noChangeArrowheads="1" noChangeShapeType="1" noTextEdit="1"/>
              </p:cNvSpPr>
              <p:nvPr/>
            </p:nvSpPr>
            <p:spPr>
              <a:xfrm>
                <a:off x="628650" y="2969911"/>
                <a:ext cx="7690160" cy="675397"/>
              </a:xfrm>
              <a:prstGeom prst="roundRect">
                <a:avLst/>
              </a:prstGeom>
              <a:blipFill>
                <a:blip r:embed="rId2"/>
                <a:stretch>
                  <a:fillRect l="-658" t="-3636"/>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2BD04064-E5FA-5D2A-DEC1-2E2D35D498A6}"/>
              </a:ext>
            </a:extLst>
          </p:cNvPr>
          <p:cNvSpPr txBox="1"/>
          <p:nvPr/>
        </p:nvSpPr>
        <p:spPr>
          <a:xfrm>
            <a:off x="651054" y="5139797"/>
            <a:ext cx="4155305"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把它存在一个 </a:t>
            </a:r>
            <a:r>
              <a:rPr kumimoji="1" lang="en-US" altLang="zh-CN" sz="2400" dirty="0"/>
              <a:t>“</a:t>
            </a:r>
            <a:r>
              <a:rPr kumimoji="1" lang="zh-CN" altLang="en-US" sz="2400" dirty="0"/>
              <a:t>格子</a:t>
            </a:r>
            <a:r>
              <a:rPr kumimoji="1" lang="en-US" altLang="zh-CN" sz="2400" dirty="0"/>
              <a:t>”</a:t>
            </a:r>
            <a:r>
              <a:rPr kumimoji="1" lang="zh-CN" altLang="en-US" sz="2400" dirty="0"/>
              <a:t> 里面</a:t>
            </a:r>
            <a:r>
              <a:rPr kumimoji="1" lang="en-US" altLang="zh-CN" sz="2400" dirty="0"/>
              <a:t>?</a:t>
            </a:r>
            <a:endParaRPr kumimoji="1" lang="zh-CN" altLang="en-US" sz="2400" dirty="0"/>
          </a:p>
        </p:txBody>
      </p:sp>
      <p:pic>
        <p:nvPicPr>
          <p:cNvPr id="7" name="Picture 6">
            <a:extLst>
              <a:ext uri="{FF2B5EF4-FFF2-40B4-BE49-F238E27FC236}">
                <a16:creationId xmlns:a16="http://schemas.microsoft.com/office/drawing/2014/main" id="{721FC78B-9F43-C08A-B330-E698346645A5}"/>
              </a:ext>
            </a:extLst>
          </p:cNvPr>
          <p:cNvPicPr>
            <a:picLocks noChangeAspect="1"/>
          </p:cNvPicPr>
          <p:nvPr/>
        </p:nvPicPr>
        <p:blipFill>
          <a:blip r:embed="rId3"/>
          <a:stretch>
            <a:fillRect/>
          </a:stretch>
        </p:blipFill>
        <p:spPr>
          <a:xfrm>
            <a:off x="1205377" y="3680489"/>
            <a:ext cx="6733246" cy="1222704"/>
          </a:xfrm>
          <a:prstGeom prst="rect">
            <a:avLst/>
          </a:prstGeom>
        </p:spPr>
      </p:pic>
    </p:spTree>
    <p:extLst>
      <p:ext uri="{BB962C8B-B14F-4D97-AF65-F5344CB8AC3E}">
        <p14:creationId xmlns:p14="http://schemas.microsoft.com/office/powerpoint/2010/main" val="1139528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2EA56-A3E7-BE47-50C9-117A812A96D9}"/>
              </a:ext>
            </a:extLst>
          </p:cNvPr>
          <p:cNvSpPr>
            <a:spLocks noGrp="1"/>
          </p:cNvSpPr>
          <p:nvPr>
            <p:ph type="sldNum" sz="quarter" idx="12"/>
          </p:nvPr>
        </p:nvSpPr>
        <p:spPr/>
        <p:txBody>
          <a:bodyPr/>
          <a:lstStyle/>
          <a:p>
            <a:fld id="{7A304655-5D53-B746-8252-3F5A598C52D3}" type="slidenum">
              <a:rPr lang="en-CN" smtClean="0"/>
              <a:pPr/>
              <a:t>8</a:t>
            </a:fld>
            <a:endParaRPr lang="en-CN"/>
          </a:p>
        </p:txBody>
      </p:sp>
      <p:sp>
        <p:nvSpPr>
          <p:cNvPr id="3" name="Title 2">
            <a:extLst>
              <a:ext uri="{FF2B5EF4-FFF2-40B4-BE49-F238E27FC236}">
                <a16:creationId xmlns:a16="http://schemas.microsoft.com/office/drawing/2014/main" id="{83C3209E-D467-915F-3031-5A18423B723E}"/>
              </a:ext>
            </a:extLst>
          </p:cNvPr>
          <p:cNvSpPr>
            <a:spLocks noGrp="1"/>
          </p:cNvSpPr>
          <p:nvPr>
            <p:ph type="title"/>
          </p:nvPr>
        </p:nvSpPr>
        <p:spPr/>
        <p:txBody>
          <a:bodyPr/>
          <a:lstStyle/>
          <a:p>
            <a:r>
              <a:rPr kumimoji="1" lang="zh-CN" altLang="en-US" dirty="0"/>
              <a:t>简化繁琐的操作</a:t>
            </a:r>
          </a:p>
        </p:txBody>
      </p:sp>
      <p:sp>
        <p:nvSpPr>
          <p:cNvPr id="4" name="TextBox 3">
            <a:extLst>
              <a:ext uri="{FF2B5EF4-FFF2-40B4-BE49-F238E27FC236}">
                <a16:creationId xmlns:a16="http://schemas.microsoft.com/office/drawing/2014/main" id="{8CD3C5AA-0D8B-A640-6D2F-42292A7D4B98}"/>
              </a:ext>
            </a:extLst>
          </p:cNvPr>
          <p:cNvSpPr txBox="1"/>
          <p:nvPr/>
        </p:nvSpPr>
        <p:spPr>
          <a:xfrm>
            <a:off x="762464" y="1405053"/>
            <a:ext cx="3932487"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更加复杂的操作</a:t>
            </a:r>
            <a:endParaRPr kumimoji="1" lang="en-US" altLang="zh-CN" sz="2400" dirty="0"/>
          </a:p>
          <a:p>
            <a:pPr marL="800100" lvl="1" indent="-342900">
              <a:buFont typeface="Arial" panose="020B0604020202020204" pitchFamily="34" charset="0"/>
              <a:buChar char="•"/>
            </a:pPr>
            <a:r>
              <a:rPr kumimoji="1" lang="zh-CN" altLang="en-US" sz="2400" dirty="0"/>
              <a:t>符号计算</a:t>
            </a:r>
            <a:r>
              <a:rPr kumimoji="1" lang="en-US" altLang="zh-CN" sz="2400" dirty="0"/>
              <a:t>,</a:t>
            </a:r>
            <a:r>
              <a:rPr kumimoji="1" lang="zh-CN" altLang="en-US" sz="2400" dirty="0"/>
              <a:t> 图形绘制</a:t>
            </a:r>
            <a:r>
              <a:rPr kumimoji="1" lang="en-US" altLang="zh-CN" sz="2400" dirty="0"/>
              <a:t>…</a:t>
            </a:r>
          </a:p>
          <a:p>
            <a:pPr marL="342900" indent="-342900" algn="l">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E2BDCD2-62BB-66D1-959E-4CA38425E9BD}"/>
                  </a:ext>
                </a:extLst>
              </p:cNvPr>
              <p:cNvSpPr/>
              <p:nvPr/>
            </p:nvSpPr>
            <p:spPr>
              <a:xfrm>
                <a:off x="628650" y="2969911"/>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𝟐</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e>
                    </m:d>
                    <m:r>
                      <a:rPr kumimoji="1" lang="en-US" altLang="zh-CN" sz="2400" b="1" i="1">
                        <a:latin typeface="Cambria Math" panose="02040503050406030204" pitchFamily="18" charset="0"/>
                        <a:ea typeface="FangSong" panose="02010609060101010101" pitchFamily="49" charset="-122"/>
                      </a:rPr>
                      <m:t>×</m:t>
                    </m:r>
                    <m:sSup>
                      <m:sSupPr>
                        <m:ctrlPr>
                          <a:rPr kumimoji="1" lang="en-US" altLang="zh-CN" sz="2400" b="1" i="1" smtClean="0">
                            <a:latin typeface="Cambria Math" panose="02040503050406030204" pitchFamily="18" charset="0"/>
                            <a:ea typeface="FangSong" panose="02010609060101010101" pitchFamily="49" charset="-122"/>
                          </a:rPr>
                        </m:ctrlPr>
                      </m:sSupPr>
                      <m:e>
                        <m:r>
                          <a:rPr kumimoji="1" lang="en-US" altLang="zh-CN" sz="2400" b="1" i="1" smtClean="0">
                            <a:latin typeface="Cambria Math" panose="02040503050406030204" pitchFamily="18" charset="0"/>
                            <a:ea typeface="FangSong" panose="02010609060101010101" pitchFamily="49" charset="-122"/>
                          </a:rPr>
                          <m:t>𝟐</m:t>
                        </m:r>
                      </m:e>
                      <m:sup>
                        <m:r>
                          <a:rPr kumimoji="1" lang="en-US" altLang="zh-CN" sz="2400" b="1" i="1" smtClean="0">
                            <a:latin typeface="Cambria Math" panose="02040503050406030204" pitchFamily="18" charset="0"/>
                            <a:ea typeface="FangSong" panose="02010609060101010101" pitchFamily="49" charset="-122"/>
                          </a:rPr>
                          <m:t>𝟓</m:t>
                        </m:r>
                      </m:sup>
                    </m:sSup>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𝒂</m:t>
                    </m:r>
                    <m:sSup>
                      <m:sSupPr>
                        <m:ctrlPr>
                          <a:rPr kumimoji="1" lang="en-US" altLang="zh-CN" sz="2400" b="1" i="1" smtClean="0">
                            <a:latin typeface="Cambria Math" panose="02040503050406030204" pitchFamily="18" charset="0"/>
                            <a:ea typeface="FangSong" panose="02010609060101010101" pitchFamily="49" charset="-122"/>
                          </a:rPr>
                        </m:ctrlPr>
                      </m:sSupPr>
                      <m:e>
                        <m:r>
                          <a:rPr kumimoji="1" lang="en-US" altLang="zh-CN" sz="2400" b="1" i="1" smtClean="0">
                            <a:latin typeface="Cambria Math" panose="02040503050406030204" pitchFamily="18" charset="0"/>
                            <a:ea typeface="FangSong" panose="02010609060101010101" pitchFamily="49" charset="-122"/>
                          </a:rPr>
                          <m:t>𝒃</m:t>
                        </m:r>
                      </m:e>
                      <m:sup>
                        <m:r>
                          <a:rPr kumimoji="1" lang="en-US" altLang="zh-CN" sz="2400" b="1" i="1" smtClean="0">
                            <a:latin typeface="Cambria Math" panose="02040503050406030204" pitchFamily="18" charset="0"/>
                            <a:ea typeface="FangSong" panose="02010609060101010101" pitchFamily="49" charset="-122"/>
                          </a:rPr>
                          <m:t>𝟑</m:t>
                        </m:r>
                      </m:sup>
                    </m:sSup>
                    <m:r>
                      <a:rPr kumimoji="1" lang="zh-CN" altLang="en-US" sz="2400" b="1" i="1" smtClean="0">
                        <a:latin typeface="Cambria Math" panose="02040503050406030204" pitchFamily="18" charset="0"/>
                        <a:ea typeface="FangSong" panose="02010609060101010101" pitchFamily="49" charset="-122"/>
                      </a:rPr>
                      <m:t> </m:t>
                    </m:r>
                    <m:r>
                      <a:rPr kumimoji="1" lang="en-US" altLang="zh-CN" sz="2400" b="1" i="1" smtClean="0">
                        <a:latin typeface="Cambria Math" panose="02040503050406030204" pitchFamily="18" charset="0"/>
                        <a:ea typeface="FangSong" panose="02010609060101010101" pitchFamily="49" charset="-122"/>
                      </a:rPr>
                      <m:t>=?</m:t>
                    </m:r>
                  </m:oMath>
                </a14:m>
                <a:r>
                  <a:rPr kumimoji="1" lang="zh-CN" altLang="en-US" sz="2400" b="1" dirty="0">
                    <a:latin typeface="FangSong" panose="02010609060101010101" pitchFamily="49" charset="-122"/>
                    <a:ea typeface="FangSong" panose="02010609060101010101" pitchFamily="49" charset="-122"/>
                  </a:rPr>
                  <a:t> </a:t>
                </a:r>
              </a:p>
            </p:txBody>
          </p:sp>
        </mc:Choice>
        <mc:Fallback xmlns="">
          <p:sp>
            <p:nvSpPr>
              <p:cNvPr id="5" name="Rounded Rectangle 4">
                <a:extLst>
                  <a:ext uri="{FF2B5EF4-FFF2-40B4-BE49-F238E27FC236}">
                    <a16:creationId xmlns:a16="http://schemas.microsoft.com/office/drawing/2014/main" id="{FE2BDCD2-62BB-66D1-959E-4CA38425E9BD}"/>
                  </a:ext>
                </a:extLst>
              </p:cNvPr>
              <p:cNvSpPr>
                <a:spLocks noRot="1" noChangeAspect="1" noMove="1" noResize="1" noEditPoints="1" noAdjustHandles="1" noChangeArrowheads="1" noChangeShapeType="1" noTextEdit="1"/>
              </p:cNvSpPr>
              <p:nvPr/>
            </p:nvSpPr>
            <p:spPr>
              <a:xfrm>
                <a:off x="628650" y="2969911"/>
                <a:ext cx="7690160" cy="675397"/>
              </a:xfrm>
              <a:prstGeom prst="roundRect">
                <a:avLst/>
              </a:prstGeom>
              <a:blipFill>
                <a:blip r:embed="rId2"/>
                <a:stretch>
                  <a:fillRect l="-658" t="-1818"/>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2BD04064-E5FA-5D2A-DEC1-2E2D35D498A6}"/>
              </a:ext>
            </a:extLst>
          </p:cNvPr>
          <p:cNvSpPr txBox="1"/>
          <p:nvPr/>
        </p:nvSpPr>
        <p:spPr>
          <a:xfrm>
            <a:off x="841175" y="4034183"/>
            <a:ext cx="4155305"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把它存在一个 </a:t>
            </a:r>
            <a:r>
              <a:rPr kumimoji="1" lang="en-US" altLang="zh-CN" sz="2400" dirty="0"/>
              <a:t>“</a:t>
            </a:r>
            <a:r>
              <a:rPr kumimoji="1" lang="zh-CN" altLang="en-US" sz="2400" dirty="0"/>
              <a:t>格子</a:t>
            </a:r>
            <a:r>
              <a:rPr kumimoji="1" lang="en-US" altLang="zh-CN" sz="2400" dirty="0"/>
              <a:t>”</a:t>
            </a:r>
            <a:r>
              <a:rPr kumimoji="1" lang="zh-CN" altLang="en-US" sz="2400" dirty="0"/>
              <a:t> 里面</a:t>
            </a:r>
            <a:r>
              <a:rPr kumimoji="1" lang="en-US" altLang="zh-CN" sz="2400" dirty="0"/>
              <a:t>?</a:t>
            </a:r>
            <a:endParaRPr kumimoji="1" lang="zh-CN" altLang="en-US" sz="2400" dirty="0"/>
          </a:p>
        </p:txBody>
      </p:sp>
    </p:spTree>
    <p:extLst>
      <p:ext uri="{BB962C8B-B14F-4D97-AF65-F5344CB8AC3E}">
        <p14:creationId xmlns:p14="http://schemas.microsoft.com/office/powerpoint/2010/main" val="3956322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75AE6C-A50C-5CBF-2954-5F2298BFC762}"/>
              </a:ext>
            </a:extLst>
          </p:cNvPr>
          <p:cNvSpPr>
            <a:spLocks noGrp="1"/>
          </p:cNvSpPr>
          <p:nvPr>
            <p:ph type="sldNum" sz="quarter" idx="12"/>
          </p:nvPr>
        </p:nvSpPr>
        <p:spPr/>
        <p:txBody>
          <a:bodyPr/>
          <a:lstStyle/>
          <a:p>
            <a:fld id="{7A304655-5D53-B746-8252-3F5A598C52D3}" type="slidenum">
              <a:rPr lang="en-CN" smtClean="0"/>
              <a:pPr/>
              <a:t>9</a:t>
            </a:fld>
            <a:endParaRPr lang="en-CN"/>
          </a:p>
        </p:txBody>
      </p:sp>
      <p:sp>
        <p:nvSpPr>
          <p:cNvPr id="3" name="Title 2">
            <a:extLst>
              <a:ext uri="{FF2B5EF4-FFF2-40B4-BE49-F238E27FC236}">
                <a16:creationId xmlns:a16="http://schemas.microsoft.com/office/drawing/2014/main" id="{67413DBF-20D5-B749-7719-7F222B478D4F}"/>
              </a:ext>
            </a:extLst>
          </p:cNvPr>
          <p:cNvSpPr>
            <a:spLocks noGrp="1"/>
          </p:cNvSpPr>
          <p:nvPr>
            <p:ph type="title"/>
          </p:nvPr>
        </p:nvSpPr>
        <p:spPr/>
        <p:txBody>
          <a:bodyPr/>
          <a:lstStyle/>
          <a:p>
            <a:r>
              <a:rPr kumimoji="1" lang="zh-CN" altLang="en-US" dirty="0"/>
              <a:t>简化多项式</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D93B9EC-DCBD-1EB8-3201-B2DB7093CECC}"/>
                  </a:ext>
                </a:extLst>
              </p:cNvPr>
              <p:cNvSpPr/>
              <p:nvPr/>
            </p:nvSpPr>
            <p:spPr>
              <a:xfrm>
                <a:off x="726920" y="125909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2.</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𝟏</m:t>
                        </m:r>
                      </m:e>
                    </m:d>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𝟐</m:t>
                        </m:r>
                      </m:e>
                    </m:d>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e>
                    </m:d>
                    <m:r>
                      <a:rPr kumimoji="1" lang="en-US" altLang="zh-CN" sz="2400" b="1" i="1" smtClean="0">
                        <a:latin typeface="Cambria Math" panose="02040503050406030204" pitchFamily="18" charset="0"/>
                        <a:ea typeface="FangSong" panose="02010609060101010101" pitchFamily="49" charset="-122"/>
                      </a:rPr>
                      <m:t>=</m:t>
                    </m:r>
                    <m:r>
                      <a:rPr kumimoji="1" lang="zh-CN" altLang="en-US" sz="2400" b="1" i="1" smtClean="0">
                        <a:latin typeface="Cambria Math" panose="02040503050406030204" pitchFamily="18" charset="0"/>
                        <a:ea typeface="FangSong" panose="02010609060101010101" pitchFamily="49" charset="-122"/>
                      </a:rPr>
                      <m:t> </m:t>
                    </m:r>
                    <m:r>
                      <a:rPr kumimoji="1" lang="en-US" altLang="zh-CN" sz="2400" b="1" i="1" smtClean="0">
                        <a:latin typeface="Cambria Math" panose="02040503050406030204" pitchFamily="18" charset="0"/>
                        <a:ea typeface="FangSong" panose="02010609060101010101" pitchFamily="49" charset="-122"/>
                      </a:rPr>
                      <m:t>?</m:t>
                    </m:r>
                  </m:oMath>
                </a14:m>
                <a:endParaRPr kumimoji="1" lang="zh-CN" altLang="en-US" sz="2400" b="1" dirty="0">
                  <a:latin typeface="FangSong" panose="02010609060101010101" pitchFamily="49" charset="-122"/>
                  <a:ea typeface="FangSong" panose="02010609060101010101" pitchFamily="49" charset="-122"/>
                </a:endParaRPr>
              </a:p>
            </p:txBody>
          </p:sp>
        </mc:Choice>
        <mc:Fallback xmlns="">
          <p:sp>
            <p:nvSpPr>
              <p:cNvPr id="4" name="Rounded Rectangle 3">
                <a:extLst>
                  <a:ext uri="{FF2B5EF4-FFF2-40B4-BE49-F238E27FC236}">
                    <a16:creationId xmlns:a16="http://schemas.microsoft.com/office/drawing/2014/main" id="{0D93B9EC-DCBD-1EB8-3201-B2DB7093CECC}"/>
                  </a:ext>
                </a:extLst>
              </p:cNvPr>
              <p:cNvSpPr>
                <a:spLocks noRot="1" noChangeAspect="1" noMove="1" noResize="1" noEditPoints="1" noAdjustHandles="1" noChangeArrowheads="1" noChangeShapeType="1" noTextEdit="1"/>
              </p:cNvSpPr>
              <p:nvPr/>
            </p:nvSpPr>
            <p:spPr>
              <a:xfrm>
                <a:off x="726920" y="1259099"/>
                <a:ext cx="7690160" cy="675397"/>
              </a:xfrm>
              <a:prstGeom prst="roundRect">
                <a:avLst/>
              </a:prstGeom>
              <a:blipFill>
                <a:blip r:embed="rId2"/>
                <a:stretch>
                  <a:fillRect l="-658" t="-3636"/>
                </a:stretch>
              </a:blipFill>
            </p:spPr>
            <p:txBody>
              <a:bodyPr/>
              <a:lstStyle/>
              <a:p>
                <a:r>
                  <a:rPr lang="zh-CN" altLang="en-US">
                    <a:noFill/>
                  </a:rPr>
                  <a:t> </a:t>
                </a:r>
              </a:p>
            </p:txBody>
          </p:sp>
        </mc:Fallback>
      </mc:AlternateContent>
      <p:sp>
        <p:nvSpPr>
          <p:cNvPr id="5" name="TextBox 4">
            <a:extLst>
              <a:ext uri="{FF2B5EF4-FFF2-40B4-BE49-F238E27FC236}">
                <a16:creationId xmlns:a16="http://schemas.microsoft.com/office/drawing/2014/main" id="{A85BE927-9932-5849-F470-596D1B47EFB0}"/>
              </a:ext>
            </a:extLst>
          </p:cNvPr>
          <p:cNvSpPr txBox="1"/>
          <p:nvPr/>
        </p:nvSpPr>
        <p:spPr>
          <a:xfrm>
            <a:off x="726920" y="2285999"/>
            <a:ext cx="5674951"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好像没在计算</a:t>
            </a:r>
            <a:endParaRPr kumimoji="1" lang="en-US" altLang="zh-CN" sz="2400" dirty="0"/>
          </a:p>
          <a:p>
            <a:pPr marL="342900" indent="-342900" algn="l">
              <a:buFont typeface="Arial" panose="020B0604020202020204" pitchFamily="34" charset="0"/>
              <a:buChar char="•"/>
            </a:pPr>
            <a:r>
              <a:rPr kumimoji="1" lang="zh-CN" altLang="en-US" sz="2400" dirty="0"/>
              <a:t>函数</a:t>
            </a:r>
            <a:r>
              <a:rPr kumimoji="1" lang="en-US" altLang="zh-CN" sz="2400" dirty="0"/>
              <a:t>:</a:t>
            </a:r>
            <a:r>
              <a:rPr kumimoji="1" lang="zh-CN" altLang="en-US" sz="2400" dirty="0"/>
              <a:t> 把一个 </a:t>
            </a:r>
            <a:r>
              <a:rPr kumimoji="1" lang="en-US" altLang="zh-CN" sz="2400" dirty="0"/>
              <a:t>“</a:t>
            </a:r>
            <a:r>
              <a:rPr kumimoji="1" lang="zh-CN" altLang="en-US" sz="2400" dirty="0"/>
              <a:t>作用</a:t>
            </a:r>
            <a:r>
              <a:rPr kumimoji="1" lang="en-US" altLang="zh-CN" sz="2400" dirty="0"/>
              <a:t>”</a:t>
            </a:r>
            <a:r>
              <a:rPr kumimoji="1" lang="zh-CN" altLang="en-US" sz="2400" dirty="0"/>
              <a:t> 施加在 </a:t>
            </a:r>
            <a:r>
              <a:rPr kumimoji="1" lang="en-US" altLang="zh-CN" sz="2400" dirty="0"/>
              <a:t>“</a:t>
            </a:r>
            <a:r>
              <a:rPr kumimoji="1" lang="zh-CN" altLang="en-US" sz="2400" dirty="0"/>
              <a:t>表达式上</a:t>
            </a:r>
            <a:r>
              <a:rPr kumimoji="1" lang="en-US" altLang="zh-CN" sz="2400" dirty="0"/>
              <a:t>”</a:t>
            </a:r>
            <a:endParaRPr kumimoji="1" lang="zh-CN" altLang="en-US" sz="2400" dirty="0"/>
          </a:p>
        </p:txBody>
      </p:sp>
      <p:sp>
        <p:nvSpPr>
          <p:cNvPr id="6" name="TextBox 5">
            <a:extLst>
              <a:ext uri="{FF2B5EF4-FFF2-40B4-BE49-F238E27FC236}">
                <a16:creationId xmlns:a16="http://schemas.microsoft.com/office/drawing/2014/main" id="{BC9ABE11-73A5-950D-8C34-01A2E8DEC14F}"/>
              </a:ext>
            </a:extLst>
          </p:cNvPr>
          <p:cNvSpPr txBox="1"/>
          <p:nvPr/>
        </p:nvSpPr>
        <p:spPr>
          <a:xfrm>
            <a:off x="2673090" y="3741005"/>
            <a:ext cx="4092787" cy="461665"/>
          </a:xfrm>
          <a:prstGeom prst="rect">
            <a:avLst/>
          </a:prstGeom>
          <a:noFill/>
        </p:spPr>
        <p:txBody>
          <a:bodyPr wrap="none" rtlCol="0">
            <a:spAutoFit/>
          </a:bodyPr>
          <a:lstStyle/>
          <a:p>
            <a:pPr algn="l"/>
            <a:r>
              <a:rPr kumimoji="1" lang="en-US" altLang="zh-CN" sz="2400" dirty="0">
                <a:solidFill>
                  <a:srgbClr val="FF0000"/>
                </a:solidFill>
                <a:latin typeface="Consolas" panose="020B0609020204030204" pitchFamily="49" charset="0"/>
                <a:cs typeface="Consolas" panose="020B0609020204030204" pitchFamily="49" charset="0"/>
              </a:rPr>
              <a:t>Expand[</a:t>
            </a:r>
            <a:r>
              <a:rPr kumimoji="1" lang="en-US" altLang="zh-CN" sz="2400" dirty="0">
                <a:latin typeface="Consolas" panose="020B0609020204030204" pitchFamily="49" charset="0"/>
                <a:cs typeface="Consolas" panose="020B0609020204030204" pitchFamily="49" charset="0"/>
              </a:rPr>
              <a:t>(x+1)(x+2)(x+3)</a:t>
            </a:r>
            <a:r>
              <a:rPr kumimoji="1" lang="en-US" altLang="zh-CN" sz="2400" dirty="0">
                <a:solidFill>
                  <a:srgbClr val="FF0000"/>
                </a:solidFill>
                <a:latin typeface="Consolas" panose="020B0609020204030204" pitchFamily="49" charset="0"/>
                <a:cs typeface="Consolas" panose="020B0609020204030204" pitchFamily="49" charset="0"/>
              </a:rPr>
              <a:t>]</a:t>
            </a:r>
            <a:endParaRPr kumimoji="1" lang="zh-CN" altLang="en-US" sz="2400" dirty="0">
              <a:solidFill>
                <a:srgbClr val="FF0000"/>
              </a:soli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F74FF343-43C7-F183-B5F3-C7630AA98706}"/>
              </a:ext>
            </a:extLst>
          </p:cNvPr>
          <p:cNvSpPr txBox="1"/>
          <p:nvPr/>
        </p:nvSpPr>
        <p:spPr>
          <a:xfrm>
            <a:off x="2673090" y="4350945"/>
            <a:ext cx="4092787" cy="461665"/>
          </a:xfrm>
          <a:prstGeom prst="rect">
            <a:avLst/>
          </a:prstGeom>
          <a:noFill/>
        </p:spPr>
        <p:txBody>
          <a:bodyPr wrap="none" rtlCol="0">
            <a:spAutoFit/>
          </a:bodyPr>
          <a:lstStyle/>
          <a:p>
            <a:pPr algn="l"/>
            <a:r>
              <a:rPr kumimoji="1" lang="en-US" altLang="zh-CN" sz="2400" dirty="0">
                <a:solidFill>
                  <a:schemeClr val="accent1">
                    <a:alpha val="49454"/>
                  </a:schemeClr>
                </a:solidFill>
                <a:latin typeface="Consolas" panose="020B0609020204030204" pitchFamily="49" charset="0"/>
                <a:cs typeface="Consolas" panose="020B0609020204030204" pitchFamily="49" charset="0"/>
              </a:rPr>
              <a:t>(x+1)(x+2)(x+3)</a:t>
            </a:r>
            <a:r>
              <a:rPr kumimoji="1" lang="en-US" altLang="zh-CN" sz="2400" dirty="0">
                <a:solidFill>
                  <a:srgbClr val="FF0000">
                    <a:alpha val="49454"/>
                  </a:srgbClr>
                </a:solidFill>
                <a:latin typeface="Consolas" panose="020B0609020204030204" pitchFamily="49" charset="0"/>
                <a:cs typeface="Consolas" panose="020B0609020204030204" pitchFamily="49" charset="0"/>
              </a:rPr>
              <a:t>//Expand</a:t>
            </a:r>
            <a:endParaRPr kumimoji="1" lang="zh-CN" altLang="en-US" sz="2400" dirty="0">
              <a:solidFill>
                <a:srgbClr val="FF0000">
                  <a:alpha val="49454"/>
                </a:srgb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22553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t"/>
      <a:lstStyle>
        <a:defPPr algn="l">
          <a:defRPr kumimoji="1" sz="2400" b="1" dirty="0" smtClean="0">
            <a:latin typeface="FangSong" panose="02010609060101010101" pitchFamily="49" charset="-122"/>
            <a:ea typeface="FangSong" panose="02010609060101010101" pitchFamily="49" charset="-122"/>
          </a:defRPr>
        </a:defPPr>
      </a:lstStyle>
      <a:style>
        <a:lnRef idx="2">
          <a:schemeClr val="accent5"/>
        </a:lnRef>
        <a:fillRef idx="1">
          <a:schemeClr val="lt1"/>
        </a:fillRef>
        <a:effectRef idx="0">
          <a:schemeClr val="accent5"/>
        </a:effectRef>
        <a:fontRef idx="minor">
          <a:schemeClr val="dk1"/>
        </a:fontRef>
      </a:style>
    </a:spDef>
    <a:txDef>
      <a:spPr>
        <a:noFill/>
      </a:spPr>
      <a:bodyPr wrap="none" rtlCol="0">
        <a:spAutoFit/>
      </a:bodyPr>
      <a:lstStyle>
        <a:defPPr marL="342900" indent="-342900" algn="l">
          <a:buFont typeface="Arial" panose="020B0604020202020204" pitchFamily="34" charset="0"/>
          <a:buChar char="•"/>
          <a:defRPr kumimoji="1"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1356</TotalTime>
  <Words>2485</Words>
  <Application>Microsoft Macintosh PowerPoint</Application>
  <PresentationFormat>On-screen Show (4:3)</PresentationFormat>
  <Paragraphs>195</Paragraphs>
  <Slides>25</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Crimson</vt:lpstr>
      <vt:lpstr>FangSong</vt:lpstr>
      <vt:lpstr>黑体</vt:lpstr>
      <vt:lpstr>system-ui</vt:lpstr>
      <vt:lpstr>Arial</vt:lpstr>
      <vt:lpstr>Calibri</vt:lpstr>
      <vt:lpstr>Cambria Math</vt:lpstr>
      <vt:lpstr>Consolas</vt:lpstr>
      <vt:lpstr>Courier New</vt:lpstr>
      <vt:lpstr>Lato</vt:lpstr>
      <vt:lpstr>Menlo</vt:lpstr>
      <vt:lpstr>Office Theme</vt:lpstr>
      <vt:lpstr>PowerPoint Presentation</vt:lpstr>
      <vt:lpstr>平行时空: 不同的考试模式</vt:lpstr>
      <vt:lpstr>来自物理老师的回忆</vt:lpstr>
      <vt:lpstr>例子1: 处理物理实验数据</vt:lpstr>
      <vt:lpstr>例子: 使用编程语言Python</vt:lpstr>
      <vt:lpstr>例子2: 成绩自动计算</vt:lpstr>
      <vt:lpstr>简化繁琐的操作</vt:lpstr>
      <vt:lpstr>简化繁琐的操作</vt:lpstr>
      <vt:lpstr>简化多项式</vt:lpstr>
      <vt:lpstr>解方程</vt:lpstr>
      <vt:lpstr>糕等树学</vt:lpstr>
      <vt:lpstr>定义函数</vt:lpstr>
      <vt:lpstr>查找帮助</vt:lpstr>
      <vt:lpstr>圆锥曲线? </vt:lpstr>
      <vt:lpstr>为什么要学 “任何东西”？</vt:lpstr>
      <vt:lpstr>高中数学与大学数学</vt:lpstr>
      <vt:lpstr>对策?</vt:lpstr>
      <vt:lpstr>这篇文章眼熟吗? </vt:lpstr>
      <vt:lpstr>这篇文章眼熟吗? </vt:lpstr>
      <vt:lpstr>这篇文章眼熟吗? </vt:lpstr>
      <vt:lpstr>数学必修部分的导言</vt:lpstr>
      <vt:lpstr>反思: 数学是自然的</vt:lpstr>
      <vt:lpstr>Takeaway Messages</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桄玮</dc:creator>
  <cp:lastModifiedBy>张 桄玮</cp:lastModifiedBy>
  <cp:revision>53</cp:revision>
  <dcterms:created xsi:type="dcterms:W3CDTF">2023-05-28T12:52:33Z</dcterms:created>
  <dcterms:modified xsi:type="dcterms:W3CDTF">2023-10-07T06:53:34Z</dcterms:modified>
</cp:coreProperties>
</file>